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7" r:id="rId2"/>
    <p:sldId id="780" r:id="rId3"/>
    <p:sldId id="792" r:id="rId4"/>
    <p:sldId id="794" r:id="rId5"/>
    <p:sldId id="795" r:id="rId6"/>
    <p:sldId id="793" r:id="rId7"/>
    <p:sldId id="796" r:id="rId8"/>
    <p:sldId id="776" r:id="rId9"/>
    <p:sldId id="783" r:id="rId10"/>
    <p:sldId id="782" r:id="rId11"/>
    <p:sldId id="786" r:id="rId12"/>
    <p:sldId id="787" r:id="rId13"/>
    <p:sldId id="781" r:id="rId14"/>
    <p:sldId id="753" r:id="rId15"/>
    <p:sldId id="754" r:id="rId16"/>
    <p:sldId id="788" r:id="rId17"/>
    <p:sldId id="791" r:id="rId18"/>
    <p:sldId id="758" r:id="rId19"/>
    <p:sldId id="777" r:id="rId20"/>
    <p:sldId id="759" r:id="rId21"/>
    <p:sldId id="760" r:id="rId22"/>
    <p:sldId id="764" r:id="rId23"/>
    <p:sldId id="765" r:id="rId24"/>
    <p:sldId id="766" r:id="rId25"/>
    <p:sldId id="778" r:id="rId26"/>
    <p:sldId id="769" r:id="rId27"/>
    <p:sldId id="771" r:id="rId28"/>
    <p:sldId id="772" r:id="rId29"/>
    <p:sldId id="797" r:id="rId30"/>
    <p:sldId id="77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cora, Cuneyt" initials="AC" lastIdx="8" clrIdx="0">
    <p:extLst>
      <p:ext uri="{19B8F6BF-5375-455C-9EA6-DF929625EA0E}">
        <p15:presenceInfo xmlns:p15="http://schemas.microsoft.com/office/powerpoint/2012/main" userId="S-1-5-21-796845957-1580818891-1343024091-4127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89"/>
    <p:restoredTop sz="77083"/>
  </p:normalViewPr>
  <p:slideViewPr>
    <p:cSldViewPr snapToGrid="0">
      <p:cViewPr varScale="1">
        <p:scale>
          <a:sx n="81" d="100"/>
          <a:sy n="81" d="100"/>
        </p:scale>
        <p:origin x="1728" y="184"/>
      </p:cViewPr>
      <p:guideLst/>
    </p:cSldViewPr>
  </p:slideViewPr>
  <p:notesTextViewPr>
    <p:cViewPr>
      <p:scale>
        <a:sx n="1" d="1"/>
        <a:sy n="1" d="1"/>
      </p:scale>
      <p:origin x="0" y="0"/>
    </p:cViewPr>
  </p:notesTextViewPr>
  <p:sorterViewPr>
    <p:cViewPr>
      <p:scale>
        <a:sx n="41" d="100"/>
        <a:sy n="41" d="100"/>
      </p:scale>
      <p:origin x="0" y="-67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1CB772-3C50-4CFA-AF2B-D8F945E2FF60}" type="datetimeFigureOut">
              <a:rPr lang="en-US" smtClean="0"/>
              <a:t>8/26/25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5F06F-EE8B-4CCE-BAB0-D74E84F2E24B}" type="slidenum">
              <a:rPr lang="en-US" smtClean="0"/>
              <a:t>‹#›</a:t>
            </a:fld>
            <a:endParaRPr lang="en-US"/>
          </a:p>
        </p:txBody>
      </p:sp>
    </p:spTree>
    <p:extLst>
      <p:ext uri="{BB962C8B-B14F-4D97-AF65-F5344CB8AC3E}">
        <p14:creationId xmlns:p14="http://schemas.microsoft.com/office/powerpoint/2010/main" val="2171503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txBox="1"/>
          <p:nvPr/>
        </p:nvSpPr>
        <p:spPr>
          <a:xfrm>
            <a:off x="4278312" y="10156825"/>
            <a:ext cx="3278186" cy="531811"/>
          </a:xfrm>
          <a:prstGeom prst="rect">
            <a:avLst/>
          </a:prstGeom>
          <a:noFill/>
          <a:ln>
            <a:noFill/>
          </a:ln>
        </p:spPr>
        <p:txBody>
          <a:bodyPr lIns="0" tIns="0" rIns="0" bIns="0" anchor="b" anchorCtr="0">
            <a:noAutofit/>
          </a:bodyPr>
          <a:lstStyle/>
          <a:p>
            <a:pPr marL="0" marR="0" lvl="0" indent="0" algn="r" rtl="0">
              <a:lnSpc>
                <a:spcPct val="95000"/>
              </a:lnSpc>
              <a:spcBef>
                <a:spcPts val="0"/>
              </a:spcBef>
              <a:spcAft>
                <a:spcPts val="0"/>
              </a:spcAft>
              <a:buClr>
                <a:srgbClr val="B3B3B3"/>
              </a:buClr>
              <a:buSzPct val="25000"/>
              <a:buFont typeface="Times New Roman"/>
              <a:buNone/>
            </a:pPr>
            <a:fld id="{00000000-1234-1234-1234-123412341234}" type="slidenum">
              <a:rPr lang="en-US" sz="1400" b="0" i="0" u="none">
                <a:solidFill>
                  <a:srgbClr val="B3B3B3"/>
                </a:solidFill>
                <a:latin typeface="Times New Roman"/>
                <a:ea typeface="Times New Roman"/>
                <a:cs typeface="Times New Roman"/>
                <a:sym typeface="Times New Roman"/>
              </a:rPr>
              <a:pPr marL="0" marR="0" lvl="0" indent="0" algn="r" rtl="0">
                <a:lnSpc>
                  <a:spcPct val="95000"/>
                </a:lnSpc>
                <a:spcBef>
                  <a:spcPts val="0"/>
                </a:spcBef>
                <a:spcAft>
                  <a:spcPts val="0"/>
                </a:spcAft>
                <a:buClr>
                  <a:srgbClr val="B3B3B3"/>
                </a:buClr>
                <a:buSzPct val="25000"/>
                <a:buFont typeface="Times New Roman"/>
                <a:buNone/>
              </a:pPr>
              <a:t>1</a:t>
            </a:fld>
            <a:endParaRPr lang="en-US" sz="1400" b="0" i="0" u="none">
              <a:solidFill>
                <a:srgbClr val="B3B3B3"/>
              </a:solidFill>
              <a:latin typeface="Times New Roman"/>
              <a:ea typeface="Times New Roman"/>
              <a:cs typeface="Times New Roman"/>
              <a:sym typeface="Times New Roman"/>
            </a:endParaRPr>
          </a:p>
        </p:txBody>
      </p:sp>
      <p:sp>
        <p:nvSpPr>
          <p:cNvPr id="67" name="Shape 67"/>
          <p:cNvSpPr>
            <a:spLocks noGrp="1" noRot="1" noChangeAspect="1"/>
          </p:cNvSpPr>
          <p:nvPr>
            <p:ph type="sldImg" idx="2"/>
          </p:nvPr>
        </p:nvSpPr>
        <p:spPr>
          <a:xfrm>
            <a:off x="217488" y="812800"/>
            <a:ext cx="7123112" cy="4008438"/>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a:headEnd type="none" w="med" len="med"/>
            <a:tailEnd type="none" w="med" len="med"/>
          </a:ln>
        </p:spPr>
      </p:sp>
      <p:sp>
        <p:nvSpPr>
          <p:cNvPr id="68" name="Shape 68"/>
          <p:cNvSpPr txBox="1">
            <a:spLocks noGrp="1"/>
          </p:cNvSpPr>
          <p:nvPr>
            <p:ph type="body" idx="1"/>
          </p:nvPr>
        </p:nvSpPr>
        <p:spPr>
          <a:xfrm>
            <a:off x="755650" y="5078412"/>
            <a:ext cx="6048374" cy="4811712"/>
          </a:xfrm>
          <a:prstGeom prst="rect">
            <a:avLst/>
          </a:prstGeom>
          <a:noFill/>
          <a:ln>
            <a:noFill/>
          </a:ln>
        </p:spPr>
        <p:txBody>
          <a:bodyPr lIns="0" tIns="0" rIns="0" bIns="0" anchor="ctr" anchorCtr="0">
            <a:noAutofit/>
          </a:bodyPr>
          <a:lstStyle/>
          <a:p>
            <a:pPr marL="0" marR="0" lvl="0" indent="0" algn="l" rtl="0">
              <a:spcBef>
                <a:spcPts val="0"/>
              </a:spcBef>
              <a:buSzPct val="25000"/>
              <a:buNone/>
            </a:pPr>
            <a:endParaRPr sz="1800" b="0" i="0" u="none" strike="noStrike" cap="none" dirty="0"/>
          </a:p>
        </p:txBody>
      </p:sp>
    </p:spTree>
    <p:extLst>
      <p:ext uri="{BB962C8B-B14F-4D97-AF65-F5344CB8AC3E}">
        <p14:creationId xmlns:p14="http://schemas.microsoft.com/office/powerpoint/2010/main" val="590121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53F7C-874D-0D6E-3A69-1DA8349625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0B4A09-6F8E-FB54-05E6-338324504B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885735-A7F8-901C-7B93-6A920D30A997}"/>
              </a:ext>
            </a:extLst>
          </p:cNvPr>
          <p:cNvSpPr>
            <a:spLocks noGrp="1"/>
          </p:cNvSpPr>
          <p:nvPr>
            <p:ph type="body" idx="1"/>
          </p:nvPr>
        </p:nvSpPr>
        <p:spPr/>
        <p:txBody>
          <a:bodyPr/>
          <a:lstStyle/>
          <a:p>
            <a:r>
              <a:rPr lang="en-US" dirty="0"/>
              <a:t>Think of each node in the </a:t>
            </a:r>
            <a:r>
              <a:rPr lang="en-US" dirty="0" err="1"/>
              <a:t>LangGraph</a:t>
            </a:r>
            <a:r>
              <a:rPr lang="en-US" dirty="0"/>
              <a:t> as a runner on a relay team and </a:t>
            </a:r>
            <a:r>
              <a:rPr lang="en-US" dirty="0" err="1"/>
              <a:t>ERState</a:t>
            </a:r>
            <a:r>
              <a:rPr lang="en-US" dirty="0"/>
              <a:t> as the baton they carry. At every handoff, the states accumulates more information and the order in which this happens is shown by the flow of the </a:t>
            </a:r>
            <a:r>
              <a:rPr lang="en-US" dirty="0" err="1"/>
              <a:t>LangGraph</a:t>
            </a:r>
            <a:r>
              <a:rPr lang="en-US" dirty="0"/>
              <a:t>.</a:t>
            </a:r>
          </a:p>
          <a:p>
            <a:endParaRPr lang="en-US" dirty="0"/>
          </a:p>
        </p:txBody>
      </p:sp>
      <p:sp>
        <p:nvSpPr>
          <p:cNvPr id="4" name="Slide Number Placeholder 3">
            <a:extLst>
              <a:ext uri="{FF2B5EF4-FFF2-40B4-BE49-F238E27FC236}">
                <a16:creationId xmlns:a16="http://schemas.microsoft.com/office/drawing/2014/main" id="{71CB3BE4-83C9-7C4C-9892-57FD6E0037DB}"/>
              </a:ext>
            </a:extLst>
          </p:cNvPr>
          <p:cNvSpPr>
            <a:spLocks noGrp="1"/>
          </p:cNvSpPr>
          <p:nvPr>
            <p:ph type="sldNum" sz="quarter" idx="5"/>
          </p:nvPr>
        </p:nvSpPr>
        <p:spPr/>
        <p:txBody>
          <a:bodyPr/>
          <a:lstStyle/>
          <a:p>
            <a:fld id="{CDF5F06F-EE8B-4CCE-BAB0-D74E84F2E24B}" type="slidenum">
              <a:rPr lang="en-US" smtClean="0"/>
              <a:t>10</a:t>
            </a:fld>
            <a:endParaRPr lang="en-US"/>
          </a:p>
        </p:txBody>
      </p:sp>
    </p:spTree>
    <p:extLst>
      <p:ext uri="{BB962C8B-B14F-4D97-AF65-F5344CB8AC3E}">
        <p14:creationId xmlns:p14="http://schemas.microsoft.com/office/powerpoint/2010/main" val="2418726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BD133-E72F-95E3-8CC8-342DC7200A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E92D27-8D7C-A98C-193E-CC927A334A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859B2E-BC75-C0A0-1DF1-A823DD24C046}"/>
              </a:ext>
            </a:extLst>
          </p:cNvPr>
          <p:cNvSpPr>
            <a:spLocks noGrp="1"/>
          </p:cNvSpPr>
          <p:nvPr>
            <p:ph type="body" idx="1"/>
          </p:nvPr>
        </p:nvSpPr>
        <p:spPr/>
        <p:txBody>
          <a:bodyPr/>
          <a:lstStyle/>
          <a:p>
            <a:r>
              <a:rPr lang="en-US" dirty="0"/>
              <a:t>DAG is a strict, fixed sequence of steps, once the process begins you follow that path linearly. Looping is not a thing</a:t>
            </a:r>
          </a:p>
          <a:p>
            <a:endParaRPr lang="en-US" dirty="0"/>
          </a:p>
          <a:p>
            <a:r>
              <a:rPr lang="en-US" dirty="0"/>
              <a:t>Observability means that we can see how the state is being mutated as it moves along the graph making it easy for us to detect if anything is not working as intended.  We can analyze how the state is being affected in each decision point.</a:t>
            </a:r>
          </a:p>
          <a:p>
            <a:endParaRPr lang="en-US" dirty="0"/>
          </a:p>
          <a:p>
            <a:r>
              <a:rPr lang="en-US" dirty="0"/>
              <a:t>Because observability is now possible prompt tweaking becomes more efficient and easier to enhance for desired results.</a:t>
            </a:r>
          </a:p>
        </p:txBody>
      </p:sp>
      <p:sp>
        <p:nvSpPr>
          <p:cNvPr id="4" name="Slide Number Placeholder 3">
            <a:extLst>
              <a:ext uri="{FF2B5EF4-FFF2-40B4-BE49-F238E27FC236}">
                <a16:creationId xmlns:a16="http://schemas.microsoft.com/office/drawing/2014/main" id="{01C32CE9-C8BF-4103-6CCD-1FBD490A4D66}"/>
              </a:ext>
            </a:extLst>
          </p:cNvPr>
          <p:cNvSpPr>
            <a:spLocks noGrp="1"/>
          </p:cNvSpPr>
          <p:nvPr>
            <p:ph type="sldNum" sz="quarter" idx="5"/>
          </p:nvPr>
        </p:nvSpPr>
        <p:spPr/>
        <p:txBody>
          <a:bodyPr/>
          <a:lstStyle/>
          <a:p>
            <a:fld id="{CDF5F06F-EE8B-4CCE-BAB0-D74E84F2E24B}" type="slidenum">
              <a:rPr lang="en-US" smtClean="0"/>
              <a:t>11</a:t>
            </a:fld>
            <a:endParaRPr lang="en-US"/>
          </a:p>
        </p:txBody>
      </p:sp>
    </p:spTree>
    <p:extLst>
      <p:ext uri="{BB962C8B-B14F-4D97-AF65-F5344CB8AC3E}">
        <p14:creationId xmlns:p14="http://schemas.microsoft.com/office/powerpoint/2010/main" val="2809770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BFA2F-D51A-C1B4-B88C-3E7C1DE3B9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D62ADF-5F82-BE2A-C9E9-B5C6366857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EEBFB5-3ADC-3B25-FD8F-E4E9EDCB0006}"/>
              </a:ext>
            </a:extLst>
          </p:cNvPr>
          <p:cNvSpPr>
            <a:spLocks noGrp="1"/>
          </p:cNvSpPr>
          <p:nvPr>
            <p:ph type="body" idx="1"/>
          </p:nvPr>
        </p:nvSpPr>
        <p:spPr/>
        <p:txBody>
          <a:bodyPr/>
          <a:lstStyle/>
          <a:p>
            <a:r>
              <a:rPr lang="en-US" dirty="0"/>
              <a:t>Where does regular RAG suffer? When we have a query that requires multi-hop or path seeking question, for example: Which suppliers of Tesla also supply Ford? </a:t>
            </a:r>
            <a:br>
              <a:rPr lang="en-US" dirty="0"/>
            </a:br>
            <a:br>
              <a:rPr lang="en-US" dirty="0"/>
            </a:br>
            <a:r>
              <a:rPr lang="en-US" dirty="0"/>
              <a:t>In normal RAG text chunks arrive as independent blobs which gets rid of any structure that once linked them. Essentially shredding a map into confetti. </a:t>
            </a:r>
            <a:br>
              <a:rPr lang="en-US" dirty="0"/>
            </a:br>
            <a:br>
              <a:rPr lang="en-US" dirty="0"/>
            </a:br>
            <a:r>
              <a:rPr lang="en-US" dirty="0"/>
              <a:t>The question of which suppliers of Tesla also supplies Ford requires our retrieval to keep its structure because we would be looking for a relationship between two entities. With regular RAG the top chunks would rarely put the relationship within the same chunk which makes our agent bridge that gap by guessing which often leads to hallucinations. </a:t>
            </a:r>
          </a:p>
        </p:txBody>
      </p:sp>
      <p:sp>
        <p:nvSpPr>
          <p:cNvPr id="4" name="Slide Number Placeholder 3">
            <a:extLst>
              <a:ext uri="{FF2B5EF4-FFF2-40B4-BE49-F238E27FC236}">
                <a16:creationId xmlns:a16="http://schemas.microsoft.com/office/drawing/2014/main" id="{5F474B14-AAFD-7D37-C236-56BE2EA3170C}"/>
              </a:ext>
            </a:extLst>
          </p:cNvPr>
          <p:cNvSpPr>
            <a:spLocks noGrp="1"/>
          </p:cNvSpPr>
          <p:nvPr>
            <p:ph type="sldNum" sz="quarter" idx="5"/>
          </p:nvPr>
        </p:nvSpPr>
        <p:spPr/>
        <p:txBody>
          <a:bodyPr/>
          <a:lstStyle/>
          <a:p>
            <a:fld id="{CDF5F06F-EE8B-4CCE-BAB0-D74E84F2E24B}" type="slidenum">
              <a:rPr lang="en-US" smtClean="0"/>
              <a:t>12</a:t>
            </a:fld>
            <a:endParaRPr lang="en-US"/>
          </a:p>
        </p:txBody>
      </p:sp>
    </p:spTree>
    <p:extLst>
      <p:ext uri="{BB962C8B-B14F-4D97-AF65-F5344CB8AC3E}">
        <p14:creationId xmlns:p14="http://schemas.microsoft.com/office/powerpoint/2010/main" val="3665998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EADFB-6FCF-3256-8511-85728BD55C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8405BA-C0C6-1C8D-B30F-F25A42CE17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6DB5F5-5BA4-7443-1999-6C6D497F14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Graph RAG is the newest method of Retrieval Augmented Generation that stores facts as a graph (nodes and edges) instead of plain text chunks. </a:t>
            </a:r>
          </a:p>
          <a:p>
            <a:endParaRPr lang="en-US" dirty="0"/>
          </a:p>
        </p:txBody>
      </p:sp>
      <p:sp>
        <p:nvSpPr>
          <p:cNvPr id="4" name="Slide Number Placeholder 3">
            <a:extLst>
              <a:ext uri="{FF2B5EF4-FFF2-40B4-BE49-F238E27FC236}">
                <a16:creationId xmlns:a16="http://schemas.microsoft.com/office/drawing/2014/main" id="{1EF5813F-558A-1C52-2171-4F9B80C356D1}"/>
              </a:ext>
            </a:extLst>
          </p:cNvPr>
          <p:cNvSpPr>
            <a:spLocks noGrp="1"/>
          </p:cNvSpPr>
          <p:nvPr>
            <p:ph type="sldNum" sz="quarter" idx="5"/>
          </p:nvPr>
        </p:nvSpPr>
        <p:spPr/>
        <p:txBody>
          <a:bodyPr/>
          <a:lstStyle/>
          <a:p>
            <a:fld id="{CDF5F06F-EE8B-4CCE-BAB0-D74E84F2E24B}" type="slidenum">
              <a:rPr lang="en-US" smtClean="0"/>
              <a:t>13</a:t>
            </a:fld>
            <a:endParaRPr lang="en-US"/>
          </a:p>
        </p:txBody>
      </p:sp>
    </p:spTree>
    <p:extLst>
      <p:ext uri="{BB962C8B-B14F-4D97-AF65-F5344CB8AC3E}">
        <p14:creationId xmlns:p14="http://schemas.microsoft.com/office/powerpoint/2010/main" val="2276352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process is known as triplet extraction. The main idea is that we are turning paragraphs into tiny ‘who-did-what’ facts that the graph can understand.</a:t>
            </a:r>
          </a:p>
          <a:p>
            <a:endParaRPr lang="en-US" dirty="0"/>
          </a:p>
          <a:p>
            <a:r>
              <a:rPr lang="en-US" dirty="0"/>
              <a:t>In step 1 we are breaking the chunks into short, single idea sentences. </a:t>
            </a:r>
          </a:p>
          <a:p>
            <a:endParaRPr lang="en-US" dirty="0"/>
          </a:p>
          <a:p>
            <a:r>
              <a:rPr lang="en-US" dirty="0"/>
              <a:t>On Step 2 we are extracting three parts of our simple sentences which are a subject, relation and object. </a:t>
            </a:r>
          </a:p>
          <a:p>
            <a:endParaRPr lang="en-US" dirty="0"/>
          </a:p>
          <a:p>
            <a:r>
              <a:rPr lang="en-US" dirty="0"/>
              <a:t>This process is very useful because once the triples are in a graph, information retrieval becomes path-finding, not paragraph hunting which in turns gets us a more lightweight and more reliable knowledge base which in turn reduces hallucinations. </a:t>
            </a:r>
          </a:p>
          <a:p>
            <a:endParaRPr lang="en-US" dirty="0"/>
          </a:p>
        </p:txBody>
      </p:sp>
      <p:sp>
        <p:nvSpPr>
          <p:cNvPr id="4" name="Slide Number Placeholder 3"/>
          <p:cNvSpPr>
            <a:spLocks noGrp="1"/>
          </p:cNvSpPr>
          <p:nvPr>
            <p:ph type="sldNum" sz="quarter" idx="5"/>
          </p:nvPr>
        </p:nvSpPr>
        <p:spPr/>
        <p:txBody>
          <a:bodyPr/>
          <a:lstStyle/>
          <a:p>
            <a:fld id="{CDF5F06F-EE8B-4CCE-BAB0-D74E84F2E24B}" type="slidenum">
              <a:rPr lang="en-US" smtClean="0"/>
              <a:t>14</a:t>
            </a:fld>
            <a:endParaRPr lang="en-US"/>
          </a:p>
        </p:txBody>
      </p:sp>
    </p:spTree>
    <p:extLst>
      <p:ext uri="{BB962C8B-B14F-4D97-AF65-F5344CB8AC3E}">
        <p14:creationId xmlns:p14="http://schemas.microsoft.com/office/powerpoint/2010/main" val="3978933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how the simplified chunks would look in our database. So the benefits of using are the following…</a:t>
            </a:r>
          </a:p>
          <a:p>
            <a:endParaRPr lang="en-US" dirty="0"/>
          </a:p>
          <a:p>
            <a:r>
              <a:rPr lang="en-US" dirty="0"/>
              <a:t>Similarly to SQL where it has its own query language to pull and showcase data in a very organized and clean way, </a:t>
            </a:r>
            <a:r>
              <a:rPr lang="en-US" dirty="0" err="1"/>
              <a:t>graphRAG</a:t>
            </a:r>
            <a:r>
              <a:rPr lang="en-US" dirty="0"/>
              <a:t> has those same capabilities.</a:t>
            </a:r>
          </a:p>
        </p:txBody>
      </p:sp>
      <p:sp>
        <p:nvSpPr>
          <p:cNvPr id="4" name="Slide Number Placeholder 3"/>
          <p:cNvSpPr>
            <a:spLocks noGrp="1"/>
          </p:cNvSpPr>
          <p:nvPr>
            <p:ph type="sldNum" sz="quarter" idx="5"/>
          </p:nvPr>
        </p:nvSpPr>
        <p:spPr/>
        <p:txBody>
          <a:bodyPr/>
          <a:lstStyle/>
          <a:p>
            <a:fld id="{CDF5F06F-EE8B-4CCE-BAB0-D74E84F2E24B}" type="slidenum">
              <a:rPr lang="en-US" smtClean="0"/>
              <a:t>15</a:t>
            </a:fld>
            <a:endParaRPr lang="en-US"/>
          </a:p>
        </p:txBody>
      </p:sp>
    </p:spTree>
    <p:extLst>
      <p:ext uri="{BB962C8B-B14F-4D97-AF65-F5344CB8AC3E}">
        <p14:creationId xmlns:p14="http://schemas.microsoft.com/office/powerpoint/2010/main" val="1519180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75FF4-D20A-1B8D-9C5C-32D22299A6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384537-93C3-B4F8-19AF-2E6EF95BD7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D43CED-9D8C-3D1B-7A7B-35ABA41B978E}"/>
              </a:ext>
            </a:extLst>
          </p:cNvPr>
          <p:cNvSpPr>
            <a:spLocks noGrp="1"/>
          </p:cNvSpPr>
          <p:nvPr>
            <p:ph type="body" idx="1"/>
          </p:nvPr>
        </p:nvSpPr>
        <p:spPr/>
        <p:txBody>
          <a:bodyPr/>
          <a:lstStyle/>
          <a:p>
            <a:r>
              <a:rPr lang="en-US" dirty="0"/>
              <a:t>This picture shows what our agent would be receiving. As you can see we are still using a vector retrieval and still doing a top k search like vanilla RAG. </a:t>
            </a:r>
          </a:p>
          <a:p>
            <a:endParaRPr lang="en-US" dirty="0"/>
          </a:p>
          <a:p>
            <a:r>
              <a:rPr lang="en-US" dirty="0"/>
              <a:t>But now, we are attaching a piece of our graph to enrich the context window for our agent. As you can see the graph is able to keep a relationships between facts even though said facts are not pertaining to the same chunk. </a:t>
            </a:r>
          </a:p>
          <a:p>
            <a:endParaRPr lang="en-US" dirty="0"/>
          </a:p>
          <a:p>
            <a:r>
              <a:rPr lang="en-US" dirty="0"/>
              <a:t>If we just depended on RAG our agent could hallucinate and make up facts since the top k are arriving in blobs and not keeping their relationship. </a:t>
            </a:r>
          </a:p>
        </p:txBody>
      </p:sp>
      <p:sp>
        <p:nvSpPr>
          <p:cNvPr id="4" name="Slide Number Placeholder 3">
            <a:extLst>
              <a:ext uri="{FF2B5EF4-FFF2-40B4-BE49-F238E27FC236}">
                <a16:creationId xmlns:a16="http://schemas.microsoft.com/office/drawing/2014/main" id="{8DA1DD49-4144-D9B7-022F-66C836A83039}"/>
              </a:ext>
            </a:extLst>
          </p:cNvPr>
          <p:cNvSpPr>
            <a:spLocks noGrp="1"/>
          </p:cNvSpPr>
          <p:nvPr>
            <p:ph type="sldNum" sz="quarter" idx="5"/>
          </p:nvPr>
        </p:nvSpPr>
        <p:spPr/>
        <p:txBody>
          <a:bodyPr/>
          <a:lstStyle/>
          <a:p>
            <a:fld id="{CDF5F06F-EE8B-4CCE-BAB0-D74E84F2E24B}" type="slidenum">
              <a:rPr lang="en-US" smtClean="0"/>
              <a:t>16</a:t>
            </a:fld>
            <a:endParaRPr lang="en-US"/>
          </a:p>
        </p:txBody>
      </p:sp>
    </p:spTree>
    <p:extLst>
      <p:ext uri="{BB962C8B-B14F-4D97-AF65-F5344CB8AC3E}">
        <p14:creationId xmlns:p14="http://schemas.microsoft.com/office/powerpoint/2010/main" val="1514845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CFA26-5627-725B-E145-B792F4D53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47A93D-13A6-A2B6-4420-B8C577565A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F54CA1-2683-B0E3-A30C-5BF7853B0402}"/>
              </a:ext>
            </a:extLst>
          </p:cNvPr>
          <p:cNvSpPr>
            <a:spLocks noGrp="1"/>
          </p:cNvSpPr>
          <p:nvPr>
            <p:ph type="body" idx="1"/>
          </p:nvPr>
        </p:nvSpPr>
        <p:spPr/>
        <p:txBody>
          <a:bodyPr/>
          <a:lstStyle/>
          <a:p>
            <a:r>
              <a:rPr lang="en-US" sz="1200" b="0" kern="1200" dirty="0">
                <a:solidFill>
                  <a:schemeClr val="tx1"/>
                </a:solidFill>
                <a:effectLst/>
                <a:latin typeface="+mn-lt"/>
                <a:ea typeface="+mn-ea"/>
                <a:cs typeface="+mn-cs"/>
              </a:rPr>
              <a:t>Neo4j is a native graph database—and a graph data platform around it.</a:t>
            </a:r>
          </a:p>
          <a:p>
            <a:r>
              <a:rPr lang="en-US" sz="1200" b="0" kern="1200" dirty="0">
                <a:solidFill>
                  <a:schemeClr val="tx1"/>
                </a:solidFill>
                <a:effectLst/>
                <a:latin typeface="+mn-lt"/>
                <a:ea typeface="+mn-ea"/>
                <a:cs typeface="+mn-cs"/>
              </a:rPr>
              <a:t>It stores data as nodes/relationships with properties, queries it with Cypher, and can run self-hosted or as the managed Neo4j Aura cloud.</a:t>
            </a:r>
            <a:endParaRPr lang="en-US" b="0" i="0" dirty="0"/>
          </a:p>
          <a:p>
            <a:endParaRPr lang="en-US" b="0" i="0" dirty="0"/>
          </a:p>
          <a:p>
            <a:r>
              <a:rPr lang="en-US" b="0" i="0" dirty="0"/>
              <a:t>Knowledge Graph – </a:t>
            </a:r>
            <a:r>
              <a:rPr lang="en-US" sz="1200" dirty="0"/>
              <a:t>This is where we are storing our data, usually we use a Neo4j. </a:t>
            </a:r>
            <a:r>
              <a:rPr lang="en-US" b="0" i="0" dirty="0"/>
              <a:t>It makes sure that our data is structured &amp; linked</a:t>
            </a:r>
          </a:p>
          <a:p>
            <a:endParaRPr lang="en-US" b="0" i="0" dirty="0"/>
          </a:p>
          <a:p>
            <a:r>
              <a:rPr lang="en-US" b="0" i="0" dirty="0"/>
              <a:t>Graph Retriever (Cypher) –I would like to highlight that Cypher enables multi-hop, attribute-filtered retrieval</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Formatter / Context Builder – </a:t>
            </a:r>
            <a:r>
              <a:rPr lang="en-US" sz="1200" dirty="0"/>
              <a:t>We need to be able to transform our node information and relationships into something that our LLM can read. Node -&gt; JSON or text</a:t>
            </a:r>
          </a:p>
          <a:p>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LLM Agent – </a:t>
            </a:r>
            <a:r>
              <a:rPr lang="en-US" sz="1200" dirty="0"/>
              <a:t>This is the the brains of our system. This is the piece that will synthesize the information formatted retrievals and answer queries. </a:t>
            </a:r>
            <a:r>
              <a:rPr lang="en-US" b="0" i="0" dirty="0"/>
              <a:t>Reasoning Engine</a:t>
            </a:r>
          </a:p>
        </p:txBody>
      </p:sp>
      <p:sp>
        <p:nvSpPr>
          <p:cNvPr id="4" name="Slide Number Placeholder 3">
            <a:extLst>
              <a:ext uri="{FF2B5EF4-FFF2-40B4-BE49-F238E27FC236}">
                <a16:creationId xmlns:a16="http://schemas.microsoft.com/office/drawing/2014/main" id="{61A31723-C619-E8FA-BEBC-F46FC186F35D}"/>
              </a:ext>
            </a:extLst>
          </p:cNvPr>
          <p:cNvSpPr>
            <a:spLocks noGrp="1"/>
          </p:cNvSpPr>
          <p:nvPr>
            <p:ph type="sldNum" sz="quarter" idx="5"/>
          </p:nvPr>
        </p:nvSpPr>
        <p:spPr/>
        <p:txBody>
          <a:bodyPr/>
          <a:lstStyle/>
          <a:p>
            <a:fld id="{CDF5F06F-EE8B-4CCE-BAB0-D74E84F2E24B}" type="slidenum">
              <a:rPr lang="en-US" smtClean="0"/>
              <a:t>17</a:t>
            </a:fld>
            <a:endParaRPr lang="en-US"/>
          </a:p>
        </p:txBody>
      </p:sp>
    </p:spTree>
    <p:extLst>
      <p:ext uri="{BB962C8B-B14F-4D97-AF65-F5344CB8AC3E}">
        <p14:creationId xmlns:p14="http://schemas.microsoft.com/office/powerpoint/2010/main" val="434354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workflow of the pipeline that has been created. We will go in detail for every step but before I want to briefly show the workflow. </a:t>
            </a:r>
          </a:p>
          <a:p>
            <a:endParaRPr lang="en-US" dirty="0"/>
          </a:p>
          <a:p>
            <a:r>
              <a:rPr lang="en-US" dirty="0"/>
              <a:t>Agent A is a categorical agent that will give us a YES, NO, UNSURE</a:t>
            </a:r>
          </a:p>
          <a:p>
            <a:endParaRPr lang="en-US" dirty="0"/>
          </a:p>
          <a:p>
            <a:r>
              <a:rPr lang="en-US" dirty="0"/>
              <a:t>Agent B is our probabilistic agent that would assign a probability of 0 and 1 </a:t>
            </a:r>
          </a:p>
          <a:p>
            <a:endParaRPr lang="en-US" dirty="0"/>
          </a:p>
          <a:p>
            <a:r>
              <a:rPr lang="en-US" dirty="0"/>
              <a:t>Our last agent who is our manager is in charge of synthesizing the output of both our agents and give us an decision of a match, unsure or no match </a:t>
            </a:r>
          </a:p>
          <a:p>
            <a:endParaRPr lang="en-US" dirty="0"/>
          </a:p>
          <a:p>
            <a:r>
              <a:rPr lang="en-US" dirty="0"/>
              <a:t>When our agents are unsure of how to classify the records, it will put it in the bucket of unsure cases. Those unsure cases then will get prompted to a human to help our agents learn and pick up more signals to better classify for the next iterations. </a:t>
            </a:r>
          </a:p>
        </p:txBody>
      </p:sp>
      <p:sp>
        <p:nvSpPr>
          <p:cNvPr id="4" name="Slide Number Placeholder 3"/>
          <p:cNvSpPr>
            <a:spLocks noGrp="1"/>
          </p:cNvSpPr>
          <p:nvPr>
            <p:ph type="sldNum" sz="quarter" idx="5"/>
          </p:nvPr>
        </p:nvSpPr>
        <p:spPr/>
        <p:txBody>
          <a:bodyPr/>
          <a:lstStyle/>
          <a:p>
            <a:fld id="{CDF5F06F-EE8B-4CCE-BAB0-D74E84F2E24B}" type="slidenum">
              <a:rPr lang="en-US" smtClean="0"/>
              <a:t>18</a:t>
            </a:fld>
            <a:endParaRPr lang="en-US"/>
          </a:p>
        </p:txBody>
      </p:sp>
    </p:spTree>
    <p:extLst>
      <p:ext uri="{BB962C8B-B14F-4D97-AF65-F5344CB8AC3E}">
        <p14:creationId xmlns:p14="http://schemas.microsoft.com/office/powerpoint/2010/main" val="4167299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have no access to your data we opted to test on the Abt-Buy dataset which is a very common benchmark for entity resolution. </a:t>
            </a:r>
          </a:p>
          <a:p>
            <a:endParaRPr lang="en-US" dirty="0"/>
          </a:p>
          <a:p>
            <a:r>
              <a:rPr lang="en-US" dirty="0"/>
              <a:t>Attributes that we will be using are title and price</a:t>
            </a:r>
          </a:p>
        </p:txBody>
      </p:sp>
      <p:sp>
        <p:nvSpPr>
          <p:cNvPr id="4" name="Slide Number Placeholder 3"/>
          <p:cNvSpPr>
            <a:spLocks noGrp="1"/>
          </p:cNvSpPr>
          <p:nvPr>
            <p:ph type="sldNum" sz="quarter" idx="5"/>
          </p:nvPr>
        </p:nvSpPr>
        <p:spPr/>
        <p:txBody>
          <a:bodyPr/>
          <a:lstStyle/>
          <a:p>
            <a:fld id="{CDF5F06F-EE8B-4CCE-BAB0-D74E84F2E24B}" type="slidenum">
              <a:rPr lang="en-US" smtClean="0"/>
              <a:t>19</a:t>
            </a:fld>
            <a:endParaRPr lang="en-US"/>
          </a:p>
        </p:txBody>
      </p:sp>
    </p:spTree>
    <p:extLst>
      <p:ext uri="{BB962C8B-B14F-4D97-AF65-F5344CB8AC3E}">
        <p14:creationId xmlns:p14="http://schemas.microsoft.com/office/powerpoint/2010/main" val="844857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95E38-EA27-7906-6F77-83F85C882B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2BC049-F9B1-D39F-EC70-D9B0F7643A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CC46D0-9C8C-DEFF-2840-4E1388125F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1D29B2-06F9-A6B3-BCCA-4FACCEBD80F9}"/>
              </a:ext>
            </a:extLst>
          </p:cNvPr>
          <p:cNvSpPr>
            <a:spLocks noGrp="1"/>
          </p:cNvSpPr>
          <p:nvPr>
            <p:ph type="sldNum" sz="quarter" idx="5"/>
          </p:nvPr>
        </p:nvSpPr>
        <p:spPr/>
        <p:txBody>
          <a:bodyPr/>
          <a:lstStyle/>
          <a:p>
            <a:fld id="{CDF5F06F-EE8B-4CCE-BAB0-D74E84F2E24B}" type="slidenum">
              <a:rPr lang="en-US" smtClean="0"/>
              <a:t>2</a:t>
            </a:fld>
            <a:endParaRPr lang="en-US"/>
          </a:p>
        </p:txBody>
      </p:sp>
    </p:spTree>
    <p:extLst>
      <p:ext uri="{BB962C8B-B14F-4D97-AF65-F5344CB8AC3E}">
        <p14:creationId xmlns:p14="http://schemas.microsoft.com/office/powerpoint/2010/main" val="3197471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you to look at the the after-cleaning sample where the title is cleaned, there is no capital letters and we get rid of special characters, we are also doing this with the brand names. </a:t>
            </a:r>
          </a:p>
          <a:p>
            <a:endParaRPr lang="en-US" dirty="0"/>
          </a:p>
          <a:p>
            <a:r>
              <a:rPr lang="en-US" dirty="0"/>
              <a:t>Essentially its in this step where we normalize our data to be uniform which will help when building our knowledge base. </a:t>
            </a:r>
          </a:p>
        </p:txBody>
      </p:sp>
      <p:sp>
        <p:nvSpPr>
          <p:cNvPr id="4" name="Slide Number Placeholder 3"/>
          <p:cNvSpPr>
            <a:spLocks noGrp="1"/>
          </p:cNvSpPr>
          <p:nvPr>
            <p:ph type="sldNum" sz="quarter" idx="5"/>
          </p:nvPr>
        </p:nvSpPr>
        <p:spPr/>
        <p:txBody>
          <a:bodyPr/>
          <a:lstStyle/>
          <a:p>
            <a:fld id="{CDF5F06F-EE8B-4CCE-BAB0-D74E84F2E24B}" type="slidenum">
              <a:rPr lang="en-US" smtClean="0"/>
              <a:t>20</a:t>
            </a:fld>
            <a:endParaRPr lang="en-US"/>
          </a:p>
        </p:txBody>
      </p:sp>
    </p:spTree>
    <p:extLst>
      <p:ext uri="{BB962C8B-B14F-4D97-AF65-F5344CB8AC3E}">
        <p14:creationId xmlns:p14="http://schemas.microsoft.com/office/powerpoint/2010/main" val="7936697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time uniqueness constraint ensures that when we try to ingest the same data with the same properties there won’t be a creation of a new node, instead merge it with the pre-existing node. </a:t>
            </a:r>
          </a:p>
          <a:p>
            <a:endParaRPr lang="en-US" dirty="0"/>
          </a:p>
          <a:p>
            <a:r>
              <a:rPr lang="en-US" dirty="0"/>
              <a:t>Cypher template is the Neo4j’s language in which we tell it how we want our data to be organized. In this case we want the product to have the properties mentioned.</a:t>
            </a:r>
          </a:p>
          <a:p>
            <a:endParaRPr lang="en-US" dirty="0"/>
          </a:p>
          <a:p>
            <a:r>
              <a:rPr lang="en-US" sz="1200" b="0" i="0" kern="1200" dirty="0">
                <a:solidFill>
                  <a:schemeClr val="tx1"/>
                </a:solidFill>
                <a:effectLst/>
                <a:latin typeface="+mn-lt"/>
                <a:ea typeface="+mn-ea"/>
                <a:cs typeface="+mn-cs"/>
              </a:rPr>
              <a:t>In Cypher, like the English language, nouns are </a:t>
            </a:r>
            <a:r>
              <a:rPr lang="en-US" sz="1200" b="0" i="1" kern="1200" dirty="0">
                <a:solidFill>
                  <a:schemeClr val="tx1"/>
                </a:solidFill>
                <a:effectLst/>
                <a:latin typeface="+mn-lt"/>
                <a:ea typeface="+mn-ea"/>
                <a:cs typeface="+mn-cs"/>
              </a:rPr>
              <a:t>nodes</a:t>
            </a:r>
            <a:r>
              <a:rPr lang="en-US" sz="1200" b="0" i="0" kern="1200" dirty="0">
                <a:solidFill>
                  <a:schemeClr val="tx1"/>
                </a:solidFill>
                <a:effectLst/>
                <a:latin typeface="+mn-lt"/>
                <a:ea typeface="+mn-ea"/>
                <a:cs typeface="+mn-cs"/>
              </a:rPr>
              <a:t> (aka, entities) in a graph, while verbs are the </a:t>
            </a:r>
            <a:r>
              <a:rPr lang="en-US" sz="1200" b="0" i="1" kern="1200" dirty="0">
                <a:solidFill>
                  <a:schemeClr val="tx1"/>
                </a:solidFill>
                <a:effectLst/>
                <a:latin typeface="+mn-lt"/>
                <a:ea typeface="+mn-ea"/>
                <a:cs typeface="+mn-cs"/>
              </a:rPr>
              <a:t>relationships</a:t>
            </a:r>
            <a:r>
              <a:rPr lang="en-US" sz="1200" b="0" i="0" kern="1200" dirty="0">
                <a:solidFill>
                  <a:schemeClr val="tx1"/>
                </a:solidFill>
                <a:effectLst/>
                <a:latin typeface="+mn-lt"/>
                <a:ea typeface="+mn-ea"/>
                <a:cs typeface="+mn-cs"/>
              </a:rPr>
              <a:t> connecting entities. </a:t>
            </a:r>
            <a:endParaRPr lang="en-US" dirty="0"/>
          </a:p>
        </p:txBody>
      </p:sp>
      <p:sp>
        <p:nvSpPr>
          <p:cNvPr id="4" name="Slide Number Placeholder 3"/>
          <p:cNvSpPr>
            <a:spLocks noGrp="1"/>
          </p:cNvSpPr>
          <p:nvPr>
            <p:ph type="sldNum" sz="quarter" idx="5"/>
          </p:nvPr>
        </p:nvSpPr>
        <p:spPr/>
        <p:txBody>
          <a:bodyPr/>
          <a:lstStyle/>
          <a:p>
            <a:fld id="{CDF5F06F-EE8B-4CCE-BAB0-D74E84F2E24B}" type="slidenum">
              <a:rPr lang="en-US" smtClean="0"/>
              <a:t>21</a:t>
            </a:fld>
            <a:endParaRPr lang="en-US"/>
          </a:p>
        </p:txBody>
      </p:sp>
    </p:spTree>
    <p:extLst>
      <p:ext uri="{BB962C8B-B14F-4D97-AF65-F5344CB8AC3E}">
        <p14:creationId xmlns:p14="http://schemas.microsoft.com/office/powerpoint/2010/main" val="1821820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30D74-C3E4-04DD-6275-1AF31D7EC7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4BE300-2AB4-5235-CA99-C1001CFFE9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AB3BDF-3FBC-8CB5-E55B-A7588C4F7F9D}"/>
              </a:ext>
            </a:extLst>
          </p:cNvPr>
          <p:cNvSpPr>
            <a:spLocks noGrp="1"/>
          </p:cNvSpPr>
          <p:nvPr>
            <p:ph type="body" idx="1"/>
          </p:nvPr>
        </p:nvSpPr>
        <p:spPr/>
        <p:txBody>
          <a:bodyPr/>
          <a:lstStyle/>
          <a:p>
            <a:r>
              <a:rPr lang="en-US" b="0" dirty="0"/>
              <a:t>In this step we take each product’s cleaned title and split it into meaningful tokens (e.g. ‘</a:t>
            </a:r>
            <a:r>
              <a:rPr lang="en-US" b="0" dirty="0" err="1"/>
              <a:t>netgear</a:t>
            </a:r>
            <a:r>
              <a:rPr lang="en-US" b="0" dirty="0"/>
              <a:t>’, ‘</a:t>
            </a:r>
            <a:r>
              <a:rPr lang="en-US" b="0" dirty="0" err="1"/>
              <a:t>prosafe</a:t>
            </a:r>
            <a:r>
              <a:rPr lang="en-US" b="0" dirty="0"/>
              <a:t>’, ‘smart’).</a:t>
            </a:r>
          </a:p>
          <a:p>
            <a:endParaRPr lang="en-US" b="0" dirty="0"/>
          </a:p>
          <a:p>
            <a:r>
              <a:rPr lang="en-US" b="0" dirty="0"/>
              <a:t>Then, in Neo4j we create two kinds of helper nodes—Brand and </a:t>
            </a:r>
            <a:r>
              <a:rPr lang="en-US" b="0" dirty="0" err="1"/>
              <a:t>NameTok</a:t>
            </a:r>
            <a:r>
              <a:rPr lang="en-US" b="0" dirty="0"/>
              <a:t>—and link each Product to its brand (HAS_BRAND) and to each token (HAS_TOK). This means any two products sharing a brand or a name‐token are now connected through the graph, which we’ll later use to generate candidate pairs for matching</a:t>
            </a:r>
          </a:p>
        </p:txBody>
      </p:sp>
      <p:sp>
        <p:nvSpPr>
          <p:cNvPr id="4" name="Slide Number Placeholder 3">
            <a:extLst>
              <a:ext uri="{FF2B5EF4-FFF2-40B4-BE49-F238E27FC236}">
                <a16:creationId xmlns:a16="http://schemas.microsoft.com/office/drawing/2014/main" id="{56318D7E-209A-A0B2-AF4E-53441FA4EEB3}"/>
              </a:ext>
            </a:extLst>
          </p:cNvPr>
          <p:cNvSpPr>
            <a:spLocks noGrp="1"/>
          </p:cNvSpPr>
          <p:nvPr>
            <p:ph type="sldNum" sz="quarter" idx="5"/>
          </p:nvPr>
        </p:nvSpPr>
        <p:spPr/>
        <p:txBody>
          <a:bodyPr/>
          <a:lstStyle/>
          <a:p>
            <a:fld id="{CDF5F06F-EE8B-4CCE-BAB0-D74E84F2E24B}" type="slidenum">
              <a:rPr lang="en-US" smtClean="0"/>
              <a:t>22</a:t>
            </a:fld>
            <a:endParaRPr lang="en-US"/>
          </a:p>
        </p:txBody>
      </p:sp>
    </p:spTree>
    <p:extLst>
      <p:ext uri="{BB962C8B-B14F-4D97-AF65-F5344CB8AC3E}">
        <p14:creationId xmlns:p14="http://schemas.microsoft.com/office/powerpoint/2010/main" val="19849105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C5C44-7F15-E816-4FD0-90BCD7C029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0B1DC2-8A35-30E4-E17B-A6CB827A03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EE1ADD-C4B8-3249-9956-2A1451B35673}"/>
              </a:ext>
            </a:extLst>
          </p:cNvPr>
          <p:cNvSpPr>
            <a:spLocks noGrp="1"/>
          </p:cNvSpPr>
          <p:nvPr>
            <p:ph type="body" idx="1"/>
          </p:nvPr>
        </p:nvSpPr>
        <p:spPr/>
        <p:txBody>
          <a:bodyPr/>
          <a:lstStyle/>
          <a:p>
            <a:r>
              <a:rPr lang="en-US" dirty="0"/>
              <a:t>This step is grabbing those two product nodes and its connections (brand and tokens). Based on that, we pull some of their neighbors with a ranking criteria; pulling those who have similar price for specific brands and tokenized titles. We fetch this subgraph and make it a </a:t>
            </a:r>
            <a:r>
              <a:rPr lang="en-US" dirty="0" err="1"/>
              <a:t>json</a:t>
            </a:r>
            <a:r>
              <a:rPr lang="en-US" dirty="0"/>
              <a:t> which then gets fed to our agents.</a:t>
            </a:r>
          </a:p>
          <a:p>
            <a:endParaRPr lang="en-US" dirty="0"/>
          </a:p>
          <a:p>
            <a:r>
              <a:rPr lang="en-US" dirty="0"/>
              <a:t>The first code snippet tells us how many neighbors we want to pull for each category so in this case it telling it to pull 15 neighbors of the same brand as well 8 neighbors that share the same token.</a:t>
            </a:r>
          </a:p>
          <a:p>
            <a:endParaRPr lang="en-US" dirty="0"/>
          </a:p>
          <a:p>
            <a:r>
              <a:rPr lang="en-US" dirty="0"/>
              <a:t>The second part is what our agent will receive, our node information has been formatted into a </a:t>
            </a:r>
            <a:r>
              <a:rPr lang="en-US" dirty="0" err="1"/>
              <a:t>json</a:t>
            </a:r>
            <a:r>
              <a:rPr lang="en-US" dirty="0"/>
              <a:t> which is readable for our agent. </a:t>
            </a:r>
          </a:p>
        </p:txBody>
      </p:sp>
      <p:sp>
        <p:nvSpPr>
          <p:cNvPr id="4" name="Slide Number Placeholder 3">
            <a:extLst>
              <a:ext uri="{FF2B5EF4-FFF2-40B4-BE49-F238E27FC236}">
                <a16:creationId xmlns:a16="http://schemas.microsoft.com/office/drawing/2014/main" id="{0AB404E7-D17C-00D1-21FC-182FF4478D75}"/>
              </a:ext>
            </a:extLst>
          </p:cNvPr>
          <p:cNvSpPr>
            <a:spLocks noGrp="1"/>
          </p:cNvSpPr>
          <p:nvPr>
            <p:ph type="sldNum" sz="quarter" idx="5"/>
          </p:nvPr>
        </p:nvSpPr>
        <p:spPr/>
        <p:txBody>
          <a:bodyPr/>
          <a:lstStyle/>
          <a:p>
            <a:fld id="{CDF5F06F-EE8B-4CCE-BAB0-D74E84F2E24B}" type="slidenum">
              <a:rPr lang="en-US" smtClean="0"/>
              <a:t>23</a:t>
            </a:fld>
            <a:endParaRPr lang="en-US"/>
          </a:p>
        </p:txBody>
      </p:sp>
    </p:spTree>
    <p:extLst>
      <p:ext uri="{BB962C8B-B14F-4D97-AF65-F5344CB8AC3E}">
        <p14:creationId xmlns:p14="http://schemas.microsoft.com/office/powerpoint/2010/main" val="9661739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30DE7-60F8-24B1-1481-51FA4D4D9D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E9B6F6-3FB3-313A-C556-0D317D5081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B2CE02-25CF-40E4-D4CE-F451397D4C0F}"/>
              </a:ext>
            </a:extLst>
          </p:cNvPr>
          <p:cNvSpPr>
            <a:spLocks noGrp="1"/>
          </p:cNvSpPr>
          <p:nvPr>
            <p:ph type="body" idx="1"/>
          </p:nvPr>
        </p:nvSpPr>
        <p:spPr/>
        <p:txBody>
          <a:bodyPr/>
          <a:lstStyle/>
          <a:p>
            <a:r>
              <a:rPr lang="en-US" dirty="0"/>
              <a:t>This is the brains of our pipeline as it’s in this step in which we give examples to our agents of how to correctly classify and consider if the two products that is seeing are indeed matches or not.</a:t>
            </a:r>
          </a:p>
          <a:p>
            <a:endParaRPr lang="en-US" dirty="0"/>
          </a:p>
          <a:p>
            <a:r>
              <a:rPr lang="en-US" dirty="0"/>
              <a:t>We have Agent A being a categorical classifier that gives us the following outputs: yes, unsure, and no along with a small reason to why its classifying the way it is.</a:t>
            </a:r>
          </a:p>
          <a:p>
            <a:endParaRPr lang="en-US" dirty="0"/>
          </a:p>
          <a:p>
            <a:r>
              <a:rPr lang="en-US" dirty="0"/>
              <a:t> Agent B is our probabilistic agent that similarly to our Agent A is looks at the titles and brands of both products but also looks at their prices and their disparity. It assigns a probability from 0 to 1. </a:t>
            </a:r>
          </a:p>
          <a:p>
            <a:endParaRPr lang="en-US" dirty="0"/>
          </a:p>
          <a:p>
            <a:r>
              <a:rPr lang="en-US" dirty="0"/>
              <a:t>Our manager is initiated with the following probabilities. </a:t>
            </a:r>
          </a:p>
        </p:txBody>
      </p:sp>
      <p:sp>
        <p:nvSpPr>
          <p:cNvPr id="4" name="Slide Number Placeholder 3">
            <a:extLst>
              <a:ext uri="{FF2B5EF4-FFF2-40B4-BE49-F238E27FC236}">
                <a16:creationId xmlns:a16="http://schemas.microsoft.com/office/drawing/2014/main" id="{80755B11-6B43-A1EE-1EB9-A8BFA1A0423B}"/>
              </a:ext>
            </a:extLst>
          </p:cNvPr>
          <p:cNvSpPr>
            <a:spLocks noGrp="1"/>
          </p:cNvSpPr>
          <p:nvPr>
            <p:ph type="sldNum" sz="quarter" idx="5"/>
          </p:nvPr>
        </p:nvSpPr>
        <p:spPr/>
        <p:txBody>
          <a:bodyPr/>
          <a:lstStyle/>
          <a:p>
            <a:fld id="{CDF5F06F-EE8B-4CCE-BAB0-D74E84F2E24B}" type="slidenum">
              <a:rPr lang="en-US" smtClean="0"/>
              <a:t>24</a:t>
            </a:fld>
            <a:endParaRPr lang="en-US"/>
          </a:p>
        </p:txBody>
      </p:sp>
    </p:spTree>
    <p:extLst>
      <p:ext uri="{BB962C8B-B14F-4D97-AF65-F5344CB8AC3E}">
        <p14:creationId xmlns:p14="http://schemas.microsoft.com/office/powerpoint/2010/main" val="3389567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C33B9-33EB-7812-78A6-467E9F42E5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CAEF34-AFCB-CD44-9161-110EB035A1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209A1B-11FA-E8C1-1DDC-82F90EC95985}"/>
              </a:ext>
            </a:extLst>
          </p:cNvPr>
          <p:cNvSpPr>
            <a:spLocks noGrp="1"/>
          </p:cNvSpPr>
          <p:nvPr>
            <p:ph type="body" idx="1"/>
          </p:nvPr>
        </p:nvSpPr>
        <p:spPr/>
        <p:txBody>
          <a:bodyPr/>
          <a:lstStyle/>
          <a:p>
            <a:r>
              <a:rPr lang="en-US" dirty="0"/>
              <a:t>This are the results of passing our data for the first time through our pipeline.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Remember precision is telling us: Of my MATCH predictions, how many were right?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recall tells us: Of all the real matches, how many did I find?</a:t>
            </a:r>
          </a:p>
          <a:p>
            <a:endParaRPr lang="en-US" dirty="0"/>
          </a:p>
          <a:p>
            <a:r>
              <a:rPr lang="en-US" dirty="0"/>
              <a:t>These are just to showcase some of the records and its decisions. </a:t>
            </a:r>
          </a:p>
          <a:p>
            <a:endParaRPr lang="en-US" dirty="0"/>
          </a:p>
          <a:p>
            <a:endParaRPr lang="en-US" dirty="0"/>
          </a:p>
        </p:txBody>
      </p:sp>
      <p:sp>
        <p:nvSpPr>
          <p:cNvPr id="4" name="Slide Number Placeholder 3">
            <a:extLst>
              <a:ext uri="{FF2B5EF4-FFF2-40B4-BE49-F238E27FC236}">
                <a16:creationId xmlns:a16="http://schemas.microsoft.com/office/drawing/2014/main" id="{2E87ADF9-7D28-2CA4-14A9-A8120C9AF71F}"/>
              </a:ext>
            </a:extLst>
          </p:cNvPr>
          <p:cNvSpPr>
            <a:spLocks noGrp="1"/>
          </p:cNvSpPr>
          <p:nvPr>
            <p:ph type="sldNum" sz="quarter" idx="5"/>
          </p:nvPr>
        </p:nvSpPr>
        <p:spPr/>
        <p:txBody>
          <a:bodyPr/>
          <a:lstStyle/>
          <a:p>
            <a:fld id="{CDF5F06F-EE8B-4CCE-BAB0-D74E84F2E24B}" type="slidenum">
              <a:rPr lang="en-US" smtClean="0"/>
              <a:t>25</a:t>
            </a:fld>
            <a:endParaRPr lang="en-US"/>
          </a:p>
        </p:txBody>
      </p:sp>
    </p:spTree>
    <p:extLst>
      <p:ext uri="{BB962C8B-B14F-4D97-AF65-F5344CB8AC3E}">
        <p14:creationId xmlns:p14="http://schemas.microsoft.com/office/powerpoint/2010/main" val="2929149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F6295-045A-2D98-A5FC-DC5F03E788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E6DA06-2869-D852-15AD-63FBE31DD0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437ACA-1891-6B8A-BCDB-EA9F9AC297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2B01F8-7DE5-9C13-623A-C7DE47A37B19}"/>
              </a:ext>
            </a:extLst>
          </p:cNvPr>
          <p:cNvSpPr>
            <a:spLocks noGrp="1"/>
          </p:cNvSpPr>
          <p:nvPr>
            <p:ph type="sldNum" sz="quarter" idx="5"/>
          </p:nvPr>
        </p:nvSpPr>
        <p:spPr/>
        <p:txBody>
          <a:bodyPr/>
          <a:lstStyle/>
          <a:p>
            <a:fld id="{CDF5F06F-EE8B-4CCE-BAB0-D74E84F2E24B}" type="slidenum">
              <a:rPr lang="en-US" smtClean="0"/>
              <a:t>26</a:t>
            </a:fld>
            <a:endParaRPr lang="en-US"/>
          </a:p>
        </p:txBody>
      </p:sp>
    </p:spTree>
    <p:extLst>
      <p:ext uri="{BB962C8B-B14F-4D97-AF65-F5344CB8AC3E}">
        <p14:creationId xmlns:p14="http://schemas.microsoft.com/office/powerpoint/2010/main" val="929464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72A08-05FE-38D7-BA2C-FA35EF7FBB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2E1BE8-2A7B-F91B-7362-D2376F9F02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768ECA-1692-A953-F625-02FF4D2D321D}"/>
              </a:ext>
            </a:extLst>
          </p:cNvPr>
          <p:cNvSpPr>
            <a:spLocks noGrp="1"/>
          </p:cNvSpPr>
          <p:nvPr>
            <p:ph type="body" idx="1"/>
          </p:nvPr>
        </p:nvSpPr>
        <p:spPr/>
        <p:txBody>
          <a:bodyPr/>
          <a:lstStyle/>
          <a:p>
            <a:r>
              <a:rPr lang="en-US" dirty="0"/>
              <a:t>So this is where we come in. The unsure cases classified by our agents would get fed to a human so that they can classify it manually, saying if it’s a match and why. </a:t>
            </a:r>
          </a:p>
        </p:txBody>
      </p:sp>
      <p:sp>
        <p:nvSpPr>
          <p:cNvPr id="4" name="Slide Number Placeholder 3">
            <a:extLst>
              <a:ext uri="{FF2B5EF4-FFF2-40B4-BE49-F238E27FC236}">
                <a16:creationId xmlns:a16="http://schemas.microsoft.com/office/drawing/2014/main" id="{5F15C6C0-E8D3-EE45-3218-436830184371}"/>
              </a:ext>
            </a:extLst>
          </p:cNvPr>
          <p:cNvSpPr>
            <a:spLocks noGrp="1"/>
          </p:cNvSpPr>
          <p:nvPr>
            <p:ph type="sldNum" sz="quarter" idx="5"/>
          </p:nvPr>
        </p:nvSpPr>
        <p:spPr/>
        <p:txBody>
          <a:bodyPr/>
          <a:lstStyle/>
          <a:p>
            <a:fld id="{CDF5F06F-EE8B-4CCE-BAB0-D74E84F2E24B}" type="slidenum">
              <a:rPr lang="en-US" smtClean="0"/>
              <a:t>27</a:t>
            </a:fld>
            <a:endParaRPr lang="en-US"/>
          </a:p>
        </p:txBody>
      </p:sp>
    </p:spTree>
    <p:extLst>
      <p:ext uri="{BB962C8B-B14F-4D97-AF65-F5344CB8AC3E}">
        <p14:creationId xmlns:p14="http://schemas.microsoft.com/office/powerpoint/2010/main" val="35848138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F89A0-8E0D-1FB6-3F7F-B9ADCD82EF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34A84C-D321-90A4-BE77-DDE88BBBC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19F002-D286-29D2-EE5A-310C7CEEBB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53BE8A-F624-B7EC-1926-89905F76B5BD}"/>
              </a:ext>
            </a:extLst>
          </p:cNvPr>
          <p:cNvSpPr>
            <a:spLocks noGrp="1"/>
          </p:cNvSpPr>
          <p:nvPr>
            <p:ph type="sldNum" sz="quarter" idx="5"/>
          </p:nvPr>
        </p:nvSpPr>
        <p:spPr/>
        <p:txBody>
          <a:bodyPr/>
          <a:lstStyle/>
          <a:p>
            <a:fld id="{CDF5F06F-EE8B-4CCE-BAB0-D74E84F2E24B}" type="slidenum">
              <a:rPr lang="en-US" smtClean="0"/>
              <a:t>28</a:t>
            </a:fld>
            <a:endParaRPr lang="en-US"/>
          </a:p>
        </p:txBody>
      </p:sp>
    </p:spTree>
    <p:extLst>
      <p:ext uri="{BB962C8B-B14F-4D97-AF65-F5344CB8AC3E}">
        <p14:creationId xmlns:p14="http://schemas.microsoft.com/office/powerpoint/2010/main" val="1675641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EA66C-8081-2560-995C-BD49E1B7F5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D9631A-2B85-DC4A-C33A-AC3BDF96B8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9BC017-E1A9-762D-F1B3-03BD2A63B3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DF18D1-0585-D6FD-4260-80CA9C3458FB}"/>
              </a:ext>
            </a:extLst>
          </p:cNvPr>
          <p:cNvSpPr>
            <a:spLocks noGrp="1"/>
          </p:cNvSpPr>
          <p:nvPr>
            <p:ph type="sldNum" sz="quarter" idx="5"/>
          </p:nvPr>
        </p:nvSpPr>
        <p:spPr/>
        <p:txBody>
          <a:bodyPr/>
          <a:lstStyle/>
          <a:p>
            <a:fld id="{CDF5F06F-EE8B-4CCE-BAB0-D74E84F2E24B}" type="slidenum">
              <a:rPr lang="en-US" smtClean="0"/>
              <a:t>29</a:t>
            </a:fld>
            <a:endParaRPr lang="en-US"/>
          </a:p>
        </p:txBody>
      </p:sp>
    </p:spTree>
    <p:extLst>
      <p:ext uri="{BB962C8B-B14F-4D97-AF65-F5344CB8AC3E}">
        <p14:creationId xmlns:p14="http://schemas.microsoft.com/office/powerpoint/2010/main" val="2026318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40A69-4E0C-E094-46E3-EB55192496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65491F-270F-0F85-45D1-73CAB4747E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1136DE-92E0-13E4-5298-D49FACED0213}"/>
              </a:ext>
            </a:extLst>
          </p:cNvPr>
          <p:cNvSpPr>
            <a:spLocks noGrp="1"/>
          </p:cNvSpPr>
          <p:nvPr>
            <p:ph type="body" idx="1"/>
          </p:nvPr>
        </p:nvSpPr>
        <p:spPr/>
        <p:txBody>
          <a:bodyPr/>
          <a:lstStyle/>
          <a:p>
            <a:r>
              <a:rPr lang="en-US" dirty="0"/>
              <a:t>In the </a:t>
            </a:r>
            <a:r>
              <a:rPr lang="en-US" dirty="0" err="1"/>
              <a:t>Darmouth</a:t>
            </a:r>
            <a:r>
              <a:rPr lang="en-US" dirty="0"/>
              <a:t> Workshop, participants presented early programs and debated how to mechanize reasoning, learning, language and creativity. In a sense uniting the research community to accomplish one goal. Prior, people referred to artificial intelligence as “machine thinking, automata studies, cybernetics”.</a:t>
            </a:r>
          </a:p>
          <a:p>
            <a:endParaRPr lang="en-US" dirty="0"/>
          </a:p>
          <a:p>
            <a:r>
              <a:rPr lang="en-US" dirty="0"/>
              <a:t>“The goal of AI is not to replace people; it’s to empower them to do what they do best.”</a:t>
            </a:r>
          </a:p>
          <a:p>
            <a:endParaRPr lang="en-US" dirty="0"/>
          </a:p>
        </p:txBody>
      </p:sp>
      <p:sp>
        <p:nvSpPr>
          <p:cNvPr id="4" name="Slide Number Placeholder 3">
            <a:extLst>
              <a:ext uri="{FF2B5EF4-FFF2-40B4-BE49-F238E27FC236}">
                <a16:creationId xmlns:a16="http://schemas.microsoft.com/office/drawing/2014/main" id="{9D886E84-B190-9D4A-38CD-6C1B7E2D993D}"/>
              </a:ext>
            </a:extLst>
          </p:cNvPr>
          <p:cNvSpPr>
            <a:spLocks noGrp="1"/>
          </p:cNvSpPr>
          <p:nvPr>
            <p:ph type="sldNum" sz="quarter" idx="5"/>
          </p:nvPr>
        </p:nvSpPr>
        <p:spPr/>
        <p:txBody>
          <a:bodyPr/>
          <a:lstStyle/>
          <a:p>
            <a:fld id="{CDF5F06F-EE8B-4CCE-BAB0-D74E84F2E24B}" type="slidenum">
              <a:rPr lang="en-US" smtClean="0"/>
              <a:t>3</a:t>
            </a:fld>
            <a:endParaRPr lang="en-US"/>
          </a:p>
        </p:txBody>
      </p:sp>
    </p:spTree>
    <p:extLst>
      <p:ext uri="{BB962C8B-B14F-4D97-AF65-F5344CB8AC3E}">
        <p14:creationId xmlns:p14="http://schemas.microsoft.com/office/powerpoint/2010/main" val="19414895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79373-A968-7DA4-0173-062C43EC6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FDE0A6-E9E4-28F4-CE4C-A509D57957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8FA221-907C-7570-1D8F-2A68DC6FFC74}"/>
              </a:ext>
            </a:extLst>
          </p:cNvPr>
          <p:cNvSpPr>
            <a:spLocks noGrp="1"/>
          </p:cNvSpPr>
          <p:nvPr>
            <p:ph type="body" idx="1"/>
          </p:nvPr>
        </p:nvSpPr>
        <p:spPr/>
        <p:txBody>
          <a:bodyPr/>
          <a:lstStyle/>
          <a:p>
            <a:r>
              <a:rPr lang="en-US" dirty="0"/>
              <a:t>I want to leave you with this thought:</a:t>
            </a:r>
            <a:br>
              <a:rPr lang="en-US" dirty="0"/>
            </a:br>
            <a:endParaRPr lang="en-US" dirty="0"/>
          </a:p>
          <a:p>
            <a:r>
              <a:rPr lang="en-US" dirty="0"/>
              <a:t>If you can turn problems into paths, then you can turn your paths into agents.</a:t>
            </a:r>
          </a:p>
        </p:txBody>
      </p:sp>
      <p:sp>
        <p:nvSpPr>
          <p:cNvPr id="4" name="Slide Number Placeholder 3">
            <a:extLst>
              <a:ext uri="{FF2B5EF4-FFF2-40B4-BE49-F238E27FC236}">
                <a16:creationId xmlns:a16="http://schemas.microsoft.com/office/drawing/2014/main" id="{7283701B-B9E1-D01B-2E42-CFBEF55F3C3C}"/>
              </a:ext>
            </a:extLst>
          </p:cNvPr>
          <p:cNvSpPr>
            <a:spLocks noGrp="1"/>
          </p:cNvSpPr>
          <p:nvPr>
            <p:ph type="sldNum" sz="quarter" idx="5"/>
          </p:nvPr>
        </p:nvSpPr>
        <p:spPr/>
        <p:txBody>
          <a:bodyPr/>
          <a:lstStyle/>
          <a:p>
            <a:fld id="{CDF5F06F-EE8B-4CCE-BAB0-D74E84F2E24B}" type="slidenum">
              <a:rPr lang="en-US" smtClean="0"/>
              <a:t>30</a:t>
            </a:fld>
            <a:endParaRPr lang="en-US"/>
          </a:p>
        </p:txBody>
      </p:sp>
    </p:spTree>
    <p:extLst>
      <p:ext uri="{BB962C8B-B14F-4D97-AF65-F5344CB8AC3E}">
        <p14:creationId xmlns:p14="http://schemas.microsoft.com/office/powerpoint/2010/main" val="1339802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056AB-C1AE-A6CF-5DA8-F909DF108C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F21476-7BFB-6743-A142-2CFCEBCFA0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E5D748-91C7-2A42-2000-C5ECE7723175}"/>
              </a:ext>
            </a:extLst>
          </p:cNvPr>
          <p:cNvSpPr>
            <a:spLocks noGrp="1"/>
          </p:cNvSpPr>
          <p:nvPr>
            <p:ph type="body" idx="1"/>
          </p:nvPr>
        </p:nvSpPr>
        <p:spPr/>
        <p:txBody>
          <a:bodyPr/>
          <a:lstStyle/>
          <a:p>
            <a:r>
              <a:rPr lang="en-US" dirty="0"/>
              <a:t>AI is the hot topic its everywhere in the news.  Companies have caught on to the potential upside that AI has in store. They have realized that its not going anywhere and if anything they need to keep investing on it to enhance their workflows. </a:t>
            </a:r>
          </a:p>
          <a:p>
            <a:endParaRPr lang="en-US" dirty="0"/>
          </a:p>
          <a:p>
            <a:r>
              <a:rPr lang="en-US" dirty="0"/>
              <a:t>2025 marks the switch from AI being used just for chatbots but rather to agents that are capable of executing tasks. </a:t>
            </a:r>
          </a:p>
          <a:p>
            <a:endParaRPr lang="en-US" dirty="0"/>
          </a:p>
        </p:txBody>
      </p:sp>
      <p:sp>
        <p:nvSpPr>
          <p:cNvPr id="4" name="Slide Number Placeholder 3">
            <a:extLst>
              <a:ext uri="{FF2B5EF4-FFF2-40B4-BE49-F238E27FC236}">
                <a16:creationId xmlns:a16="http://schemas.microsoft.com/office/drawing/2014/main" id="{B34F8299-FFA5-55E3-1CBE-F8E025B0255E}"/>
              </a:ext>
            </a:extLst>
          </p:cNvPr>
          <p:cNvSpPr>
            <a:spLocks noGrp="1"/>
          </p:cNvSpPr>
          <p:nvPr>
            <p:ph type="sldNum" sz="quarter" idx="5"/>
          </p:nvPr>
        </p:nvSpPr>
        <p:spPr/>
        <p:txBody>
          <a:bodyPr/>
          <a:lstStyle/>
          <a:p>
            <a:fld id="{CDF5F06F-EE8B-4CCE-BAB0-D74E84F2E24B}" type="slidenum">
              <a:rPr lang="en-US" smtClean="0"/>
              <a:t>4</a:t>
            </a:fld>
            <a:endParaRPr lang="en-US"/>
          </a:p>
        </p:txBody>
      </p:sp>
    </p:spTree>
    <p:extLst>
      <p:ext uri="{BB962C8B-B14F-4D97-AF65-F5344CB8AC3E}">
        <p14:creationId xmlns:p14="http://schemas.microsoft.com/office/powerpoint/2010/main" val="3416295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E3F73-E3BF-F774-FC5B-010CB7EE4D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003123-B118-B313-2864-EB11FCAAC9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741D88-4A97-0C51-61C9-2E3F30159C02}"/>
              </a:ext>
            </a:extLst>
          </p:cNvPr>
          <p:cNvSpPr>
            <a:spLocks noGrp="1"/>
          </p:cNvSpPr>
          <p:nvPr>
            <p:ph type="body" idx="1"/>
          </p:nvPr>
        </p:nvSpPr>
        <p:spPr/>
        <p:txBody>
          <a:bodyPr/>
          <a:lstStyle/>
          <a:p>
            <a:r>
              <a:rPr lang="en-US" dirty="0"/>
              <a:t>Prior to this we have been using LLMs passively. What does that mean? We ask it questions and we get an answer. </a:t>
            </a:r>
          </a:p>
          <a:p>
            <a:endParaRPr lang="en-US" dirty="0"/>
          </a:p>
          <a:p>
            <a:r>
              <a:rPr lang="en-US" dirty="0"/>
              <a:t>I want you to think of a GPS: it chooses a route, re-routes when there’s traffic, and asks you to confirm tool roads. That’s autonomy, tool use, memory, and oversight – what I just described is Agentic AI.</a:t>
            </a:r>
          </a:p>
          <a:p>
            <a:endParaRPr lang="en-US" dirty="0"/>
          </a:p>
          <a:p>
            <a:endParaRPr lang="en-US" dirty="0"/>
          </a:p>
        </p:txBody>
      </p:sp>
      <p:sp>
        <p:nvSpPr>
          <p:cNvPr id="4" name="Slide Number Placeholder 3">
            <a:extLst>
              <a:ext uri="{FF2B5EF4-FFF2-40B4-BE49-F238E27FC236}">
                <a16:creationId xmlns:a16="http://schemas.microsoft.com/office/drawing/2014/main" id="{48FC3A6A-1F10-FC0F-F6A8-A25B7305B3EE}"/>
              </a:ext>
            </a:extLst>
          </p:cNvPr>
          <p:cNvSpPr>
            <a:spLocks noGrp="1"/>
          </p:cNvSpPr>
          <p:nvPr>
            <p:ph type="sldNum" sz="quarter" idx="5"/>
          </p:nvPr>
        </p:nvSpPr>
        <p:spPr/>
        <p:txBody>
          <a:bodyPr/>
          <a:lstStyle/>
          <a:p>
            <a:fld id="{CDF5F06F-EE8B-4CCE-BAB0-D74E84F2E24B}" type="slidenum">
              <a:rPr lang="en-US" smtClean="0"/>
              <a:t>5</a:t>
            </a:fld>
            <a:endParaRPr lang="en-US"/>
          </a:p>
        </p:txBody>
      </p:sp>
    </p:spTree>
    <p:extLst>
      <p:ext uri="{BB962C8B-B14F-4D97-AF65-F5344CB8AC3E}">
        <p14:creationId xmlns:p14="http://schemas.microsoft.com/office/powerpoint/2010/main" val="3712329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A339D-ADBD-50B6-4DFD-54BE502C19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FC7856-AC41-2448-AB82-89C545C55E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FD0EC3-20E4-BE6F-D41A-260E3CA4FCB3}"/>
              </a:ext>
            </a:extLst>
          </p:cNvPr>
          <p:cNvSpPr>
            <a:spLocks noGrp="1"/>
          </p:cNvSpPr>
          <p:nvPr>
            <p:ph type="body" idx="1"/>
          </p:nvPr>
        </p:nvSpPr>
        <p:spPr/>
        <p:txBody>
          <a:bodyPr/>
          <a:lstStyle/>
          <a:p>
            <a:r>
              <a:rPr lang="en-US" dirty="0"/>
              <a:t>For this analogy I want you to think of our agent being a child. </a:t>
            </a:r>
          </a:p>
          <a:p>
            <a:r>
              <a:rPr lang="en-US" dirty="0"/>
              <a:t>I want you to picture a child’s tablet with only approved apps. The kid can pick any app that helps him with solve his problem but can’t install new ones. We as the caregiver decide what’s on that tablet which keeps is safe.</a:t>
            </a:r>
          </a:p>
        </p:txBody>
      </p:sp>
      <p:sp>
        <p:nvSpPr>
          <p:cNvPr id="4" name="Slide Number Placeholder 3">
            <a:extLst>
              <a:ext uri="{FF2B5EF4-FFF2-40B4-BE49-F238E27FC236}">
                <a16:creationId xmlns:a16="http://schemas.microsoft.com/office/drawing/2014/main" id="{1F687F74-5E65-833F-A585-0E12FFE36DB4}"/>
              </a:ext>
            </a:extLst>
          </p:cNvPr>
          <p:cNvSpPr>
            <a:spLocks noGrp="1"/>
          </p:cNvSpPr>
          <p:nvPr>
            <p:ph type="sldNum" sz="quarter" idx="5"/>
          </p:nvPr>
        </p:nvSpPr>
        <p:spPr/>
        <p:txBody>
          <a:bodyPr/>
          <a:lstStyle/>
          <a:p>
            <a:fld id="{CDF5F06F-EE8B-4CCE-BAB0-D74E84F2E24B}" type="slidenum">
              <a:rPr lang="en-US" smtClean="0"/>
              <a:t>6</a:t>
            </a:fld>
            <a:endParaRPr lang="en-US"/>
          </a:p>
        </p:txBody>
      </p:sp>
    </p:spTree>
    <p:extLst>
      <p:ext uri="{BB962C8B-B14F-4D97-AF65-F5344CB8AC3E}">
        <p14:creationId xmlns:p14="http://schemas.microsoft.com/office/powerpoint/2010/main" val="1394451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89FD9-7F28-1309-36AA-E912FA0ADA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554551-E4D4-DD9B-30E1-4E9719317E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4A5173-25FF-BCC1-40F4-F06B5A693C70}"/>
              </a:ext>
            </a:extLst>
          </p:cNvPr>
          <p:cNvSpPr>
            <a:spLocks noGrp="1"/>
          </p:cNvSpPr>
          <p:nvPr>
            <p:ph type="body" idx="1"/>
          </p:nvPr>
        </p:nvSpPr>
        <p:spPr/>
        <p:txBody>
          <a:bodyPr/>
          <a:lstStyle/>
          <a:p>
            <a:r>
              <a:rPr lang="en-US" dirty="0"/>
              <a:t>We were approached by a credit company to help them with fraud detection. Fraud detection for a credit company has many faces and they all collapse to an entity resolution problem. </a:t>
            </a:r>
          </a:p>
          <a:p>
            <a:endParaRPr lang="en-US" dirty="0"/>
          </a:p>
          <a:p>
            <a:r>
              <a:rPr lang="en-US" dirty="0"/>
              <a:t>Prior to working on this entity resolution pipeline, I was working on a personal project that had agents pulling information from multiple sources and giving me a recommendation based on examples I gave it, so it had an idea of what my risk tolerance was or what a good deal for me was. </a:t>
            </a:r>
          </a:p>
        </p:txBody>
      </p:sp>
      <p:sp>
        <p:nvSpPr>
          <p:cNvPr id="4" name="Slide Number Placeholder 3">
            <a:extLst>
              <a:ext uri="{FF2B5EF4-FFF2-40B4-BE49-F238E27FC236}">
                <a16:creationId xmlns:a16="http://schemas.microsoft.com/office/drawing/2014/main" id="{6823FE9B-18E6-6654-11C7-34EE42258D76}"/>
              </a:ext>
            </a:extLst>
          </p:cNvPr>
          <p:cNvSpPr>
            <a:spLocks noGrp="1"/>
          </p:cNvSpPr>
          <p:nvPr>
            <p:ph type="sldNum" sz="quarter" idx="5"/>
          </p:nvPr>
        </p:nvSpPr>
        <p:spPr/>
        <p:txBody>
          <a:bodyPr/>
          <a:lstStyle/>
          <a:p>
            <a:fld id="{CDF5F06F-EE8B-4CCE-BAB0-D74E84F2E24B}" type="slidenum">
              <a:rPr lang="en-US" smtClean="0"/>
              <a:t>7</a:t>
            </a:fld>
            <a:endParaRPr lang="en-US"/>
          </a:p>
        </p:txBody>
      </p:sp>
    </p:spTree>
    <p:extLst>
      <p:ext uri="{BB962C8B-B14F-4D97-AF65-F5344CB8AC3E}">
        <p14:creationId xmlns:p14="http://schemas.microsoft.com/office/powerpoint/2010/main" val="539416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powering our agents? How are we supposed to give it that set of instructions that it needs to follow to complete our task? </a:t>
            </a:r>
          </a:p>
          <a:p>
            <a:endParaRPr lang="en-US" dirty="0"/>
          </a:p>
          <a:p>
            <a:r>
              <a:rPr lang="en-US" dirty="0"/>
              <a:t>This is where </a:t>
            </a:r>
            <a:r>
              <a:rPr lang="en-US" dirty="0" err="1"/>
              <a:t>LangChain</a:t>
            </a:r>
            <a:r>
              <a:rPr lang="en-US" dirty="0"/>
              <a:t> comes in. </a:t>
            </a:r>
            <a:r>
              <a:rPr lang="en-US" dirty="0" err="1"/>
              <a:t>LangChain</a:t>
            </a:r>
            <a:r>
              <a:rPr lang="en-US" dirty="0"/>
              <a:t> was the first Swiss-army knife: it glued prompts, embeddings, tools and memory into repeatable ‘chains’.</a:t>
            </a:r>
          </a:p>
          <a:p>
            <a:endParaRPr lang="en-US" dirty="0"/>
          </a:p>
          <a:p>
            <a:r>
              <a:rPr lang="en-US" dirty="0"/>
              <a:t>As workflows grew and tasks became more complex, loops, human checkpoint, multiple agents were needed. The linearity that </a:t>
            </a:r>
            <a:r>
              <a:rPr lang="en-US" dirty="0" err="1"/>
              <a:t>LangChain</a:t>
            </a:r>
            <a:r>
              <a:rPr lang="en-US" dirty="0"/>
              <a:t> offered was not enough. </a:t>
            </a:r>
          </a:p>
          <a:p>
            <a:endParaRPr lang="en-US" dirty="0"/>
          </a:p>
          <a:p>
            <a:r>
              <a:rPr lang="en-US" dirty="0" err="1"/>
              <a:t>LangChain</a:t>
            </a:r>
            <a:r>
              <a:rPr lang="en-US" dirty="0"/>
              <a:t> marked a critical steppingstone on the path of Agentic AI. </a:t>
            </a:r>
          </a:p>
        </p:txBody>
      </p:sp>
      <p:sp>
        <p:nvSpPr>
          <p:cNvPr id="4" name="Slide Number Placeholder 3"/>
          <p:cNvSpPr>
            <a:spLocks noGrp="1"/>
          </p:cNvSpPr>
          <p:nvPr>
            <p:ph type="sldNum" sz="quarter" idx="5"/>
          </p:nvPr>
        </p:nvSpPr>
        <p:spPr/>
        <p:txBody>
          <a:bodyPr/>
          <a:lstStyle/>
          <a:p>
            <a:fld id="{CDF5F06F-EE8B-4CCE-BAB0-D74E84F2E24B}" type="slidenum">
              <a:rPr lang="en-US" smtClean="0"/>
              <a:t>8</a:t>
            </a:fld>
            <a:endParaRPr lang="en-US"/>
          </a:p>
        </p:txBody>
      </p:sp>
    </p:spTree>
    <p:extLst>
      <p:ext uri="{BB962C8B-B14F-4D97-AF65-F5344CB8AC3E}">
        <p14:creationId xmlns:p14="http://schemas.microsoft.com/office/powerpoint/2010/main" val="3221417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905A6-8167-F672-26B5-60AAE0CDA8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C9A4D-3C2F-08FD-D042-43A5BC9109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FD8126-2C18-96C4-E71F-A5E751CA1CCA}"/>
              </a:ext>
            </a:extLst>
          </p:cNvPr>
          <p:cNvSpPr>
            <a:spLocks noGrp="1"/>
          </p:cNvSpPr>
          <p:nvPr>
            <p:ph type="body" idx="1"/>
          </p:nvPr>
        </p:nvSpPr>
        <p:spPr/>
        <p:txBody>
          <a:bodyPr/>
          <a:lstStyle/>
          <a:p>
            <a:r>
              <a:rPr lang="en-US" dirty="0"/>
              <a:t>I want you to see the purple boxes on the left, this could be a customer email, a knowledge base, a chunk of text, </a:t>
            </a:r>
            <a:r>
              <a:rPr lang="en-US" dirty="0" err="1"/>
              <a:t>etc</a:t>
            </a:r>
            <a:r>
              <a:rPr lang="en-US" dirty="0"/>
              <a:t>, any docs needed for the agent to perform its task. From there we move on the prompt template where we create a fill-in-the-blank sheet with some instructions for our agent, for example ‘read the email and draft a short reply’.</a:t>
            </a:r>
          </a:p>
          <a:p>
            <a:endParaRPr lang="en-US" dirty="0"/>
          </a:p>
          <a:p>
            <a:r>
              <a:rPr lang="en-US" dirty="0"/>
              <a:t>That prompt then gets fed to the model whose is in charge of piecing the information that it received from the template to formulate a response. The raw model output get cleaned by an output parser so its machine friendly. Then  we get an action out of that output, for example ‘send reply’, ‘archive’ or ‘tag urgent’. </a:t>
            </a:r>
          </a:p>
          <a:p>
            <a:endParaRPr lang="en-US" dirty="0"/>
          </a:p>
          <a:p>
            <a:r>
              <a:rPr lang="en-US" dirty="0"/>
              <a:t>As you can see everything is linear there is no forks or loops in the task. This is the major pain point that LangGraph solves which is the next iteration of </a:t>
            </a:r>
            <a:r>
              <a:rPr lang="en-US" dirty="0" err="1"/>
              <a:t>LangChain</a:t>
            </a:r>
            <a:r>
              <a:rPr lang="en-US" dirty="0"/>
              <a:t>. </a:t>
            </a:r>
          </a:p>
        </p:txBody>
      </p:sp>
      <p:sp>
        <p:nvSpPr>
          <p:cNvPr id="4" name="Slide Number Placeholder 3">
            <a:extLst>
              <a:ext uri="{FF2B5EF4-FFF2-40B4-BE49-F238E27FC236}">
                <a16:creationId xmlns:a16="http://schemas.microsoft.com/office/drawing/2014/main" id="{6B5EDF5A-2582-3B46-396E-A248F42F4952}"/>
              </a:ext>
            </a:extLst>
          </p:cNvPr>
          <p:cNvSpPr>
            <a:spLocks noGrp="1"/>
          </p:cNvSpPr>
          <p:nvPr>
            <p:ph type="sldNum" sz="quarter" idx="5"/>
          </p:nvPr>
        </p:nvSpPr>
        <p:spPr/>
        <p:txBody>
          <a:bodyPr/>
          <a:lstStyle/>
          <a:p>
            <a:fld id="{CDF5F06F-EE8B-4CCE-BAB0-D74E84F2E24B}" type="slidenum">
              <a:rPr lang="en-US" smtClean="0"/>
              <a:t>9</a:t>
            </a:fld>
            <a:endParaRPr lang="en-US"/>
          </a:p>
        </p:txBody>
      </p:sp>
    </p:spTree>
    <p:extLst>
      <p:ext uri="{BB962C8B-B14F-4D97-AF65-F5344CB8AC3E}">
        <p14:creationId xmlns:p14="http://schemas.microsoft.com/office/powerpoint/2010/main" val="3601730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0120A2-F708-4D21-AF84-DA39ED789A47}" type="slidenum">
              <a:rPr lang="en-US" smtClean="0"/>
              <a:t>‹#›</a:t>
            </a:fld>
            <a:endParaRPr lang="en-US"/>
          </a:p>
        </p:txBody>
      </p:sp>
    </p:spTree>
    <p:extLst>
      <p:ext uri="{BB962C8B-B14F-4D97-AF65-F5344CB8AC3E}">
        <p14:creationId xmlns:p14="http://schemas.microsoft.com/office/powerpoint/2010/main" val="1553725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0120A2-F708-4D21-AF84-DA39ED789A47}" type="slidenum">
              <a:rPr lang="en-US" smtClean="0"/>
              <a:t>‹#›</a:t>
            </a:fld>
            <a:endParaRPr lang="en-US"/>
          </a:p>
        </p:txBody>
      </p:sp>
    </p:spTree>
    <p:extLst>
      <p:ext uri="{BB962C8B-B14F-4D97-AF65-F5344CB8AC3E}">
        <p14:creationId xmlns:p14="http://schemas.microsoft.com/office/powerpoint/2010/main" val="533029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0120A2-F708-4D21-AF84-DA39ED789A47}" type="slidenum">
              <a:rPr lang="en-US" smtClean="0"/>
              <a:t>‹#›</a:t>
            </a:fld>
            <a:endParaRPr lang="en-US"/>
          </a:p>
        </p:txBody>
      </p:sp>
    </p:spTree>
    <p:extLst>
      <p:ext uri="{BB962C8B-B14F-4D97-AF65-F5344CB8AC3E}">
        <p14:creationId xmlns:p14="http://schemas.microsoft.com/office/powerpoint/2010/main" val="1385022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2B4000-6221-4FE4-B354-8FA34910BBF7}"/>
              </a:ext>
            </a:extLst>
          </p:cNvPr>
          <p:cNvSpPr>
            <a:spLocks noGrp="1"/>
          </p:cNvSpPr>
          <p:nvPr>
            <p:ph idx="1"/>
          </p:nvPr>
        </p:nvSpPr>
        <p:spPr>
          <a:xfrm>
            <a:off x="838200" y="308225"/>
            <a:ext cx="10515600" cy="5868738"/>
          </a:xfrm>
        </p:spPr>
        <p:txBody>
          <a:bodyPr/>
          <a:lstStyle>
            <a:lvl1pPr>
              <a:buNone/>
              <a:defRPr/>
            </a:lvl1pPr>
            <a:lvl5pPr>
              <a:buNone/>
              <a:defRPr/>
            </a:lvl5pPr>
          </a:lstStyle>
          <a:p>
            <a:pPr lvl="4"/>
            <a:endParaRPr lang="en-CA" dirty="0"/>
          </a:p>
        </p:txBody>
      </p:sp>
      <p:sp>
        <p:nvSpPr>
          <p:cNvPr id="4" name="Date Placeholder 3">
            <a:extLst>
              <a:ext uri="{FF2B5EF4-FFF2-40B4-BE49-F238E27FC236}">
                <a16:creationId xmlns:a16="http://schemas.microsoft.com/office/drawing/2014/main" id="{D47FA47A-76DC-4299-B593-1496CD6A8C35}"/>
              </a:ext>
            </a:extLst>
          </p:cNvPr>
          <p:cNvSpPr>
            <a:spLocks noGrp="1"/>
          </p:cNvSpPr>
          <p:nvPr>
            <p:ph type="dt" sz="half" idx="10"/>
          </p:nvPr>
        </p:nvSpPr>
        <p:spPr/>
        <p:txBody>
          <a:bodyPr/>
          <a:lstStyle/>
          <a:p>
            <a:endParaRPr lang="en-CA"/>
          </a:p>
        </p:txBody>
      </p:sp>
      <p:sp>
        <p:nvSpPr>
          <p:cNvPr id="5" name="Footer Placeholder 4">
            <a:extLst>
              <a:ext uri="{FF2B5EF4-FFF2-40B4-BE49-F238E27FC236}">
                <a16:creationId xmlns:a16="http://schemas.microsoft.com/office/drawing/2014/main" id="{FD68FA82-0B97-4BB7-B901-D7D55DA02E5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30D7AEB-6233-4317-BD99-F97B642C8613}"/>
              </a:ext>
            </a:extLst>
          </p:cNvPr>
          <p:cNvSpPr>
            <a:spLocks noGrp="1"/>
          </p:cNvSpPr>
          <p:nvPr>
            <p:ph type="sldNum" sz="quarter" idx="12"/>
          </p:nvPr>
        </p:nvSpPr>
        <p:spPr/>
        <p:txBody>
          <a:bodyPr/>
          <a:lstStyle/>
          <a:p>
            <a:fld id="{7E8F80E6-6D40-44E2-8C79-2189F203BA2C}" type="slidenum">
              <a:rPr lang="en-CA" smtClean="0"/>
              <a:t>‹#›</a:t>
            </a:fld>
            <a:endParaRPr lang="en-CA"/>
          </a:p>
        </p:txBody>
      </p:sp>
    </p:spTree>
    <p:extLst>
      <p:ext uri="{BB962C8B-B14F-4D97-AF65-F5344CB8AC3E}">
        <p14:creationId xmlns:p14="http://schemas.microsoft.com/office/powerpoint/2010/main" val="10466893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Layout personalizzato">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608640" y="273629"/>
            <a:ext cx="10967039" cy="1142040"/>
          </a:xfrm>
          <a:prstGeom prst="rect">
            <a:avLst/>
          </a:prstGeom>
          <a:noFill/>
          <a:ln>
            <a:noFill/>
          </a:ln>
        </p:spPr>
        <p:txBody>
          <a:bodyPr lIns="91425" tIns="91425" rIns="91425" bIns="91425" anchor="ctr" anchorCtr="0"/>
          <a:lstStyle>
            <a:lvl1pPr marL="0" marR="0" lvl="0" indent="0" algn="ctr" rtl="0">
              <a:lnSpc>
                <a:spcPct val="102000"/>
              </a:lnSpc>
              <a:spcBef>
                <a:spcPts val="0"/>
              </a:spcBef>
              <a:spcAft>
                <a:spcPts val="0"/>
              </a:spcAft>
              <a:buNone/>
              <a:defRPr sz="3992" b="1" i="0" u="none" strike="noStrike" cap="none">
                <a:solidFill>
                  <a:srgbClr val="000000"/>
                </a:solidFill>
                <a:latin typeface="Calibri"/>
                <a:ea typeface="Calibri"/>
                <a:cs typeface="Calibri"/>
                <a:sym typeface="Calibri"/>
              </a:defRPr>
            </a:lvl1pPr>
            <a:lvl2pPr marL="0" marR="0" lvl="1" indent="0" algn="ctr" rtl="0">
              <a:lnSpc>
                <a:spcPct val="102000"/>
              </a:lnSpc>
              <a:spcBef>
                <a:spcPts val="0"/>
              </a:spcBef>
              <a:spcAft>
                <a:spcPts val="0"/>
              </a:spcAft>
              <a:buNone/>
              <a:defRPr sz="3992" b="1" i="0" u="none" strike="noStrike" cap="none">
                <a:solidFill>
                  <a:srgbClr val="000000"/>
                </a:solidFill>
                <a:latin typeface="Calibri"/>
                <a:ea typeface="Calibri"/>
                <a:cs typeface="Calibri"/>
                <a:sym typeface="Calibri"/>
              </a:defRPr>
            </a:lvl2pPr>
            <a:lvl3pPr marL="0" marR="0" lvl="2" indent="0" algn="ctr" rtl="0">
              <a:lnSpc>
                <a:spcPct val="102000"/>
              </a:lnSpc>
              <a:spcBef>
                <a:spcPts val="0"/>
              </a:spcBef>
              <a:spcAft>
                <a:spcPts val="0"/>
              </a:spcAft>
              <a:buNone/>
              <a:defRPr sz="3992" b="1" i="0" u="none" strike="noStrike" cap="none">
                <a:solidFill>
                  <a:srgbClr val="000000"/>
                </a:solidFill>
                <a:latin typeface="Calibri"/>
                <a:ea typeface="Calibri"/>
                <a:cs typeface="Calibri"/>
                <a:sym typeface="Calibri"/>
              </a:defRPr>
            </a:lvl3pPr>
            <a:lvl4pPr marL="0" marR="0" lvl="3" indent="0" algn="ctr" rtl="0">
              <a:lnSpc>
                <a:spcPct val="102000"/>
              </a:lnSpc>
              <a:spcBef>
                <a:spcPts val="0"/>
              </a:spcBef>
              <a:spcAft>
                <a:spcPts val="0"/>
              </a:spcAft>
              <a:buNone/>
              <a:defRPr sz="3992" b="1" i="0" u="none" strike="noStrike" cap="none">
                <a:solidFill>
                  <a:srgbClr val="000000"/>
                </a:solidFill>
                <a:latin typeface="Calibri"/>
                <a:ea typeface="Calibri"/>
                <a:cs typeface="Calibri"/>
                <a:sym typeface="Calibri"/>
              </a:defRPr>
            </a:lvl4pPr>
            <a:lvl5pPr marL="0" marR="0" lvl="4" indent="0" algn="ctr" rtl="0">
              <a:lnSpc>
                <a:spcPct val="102000"/>
              </a:lnSpc>
              <a:spcBef>
                <a:spcPts val="0"/>
              </a:spcBef>
              <a:spcAft>
                <a:spcPts val="0"/>
              </a:spcAft>
              <a:buNone/>
              <a:defRPr sz="3992" b="1" i="0" u="none" strike="noStrike" cap="none">
                <a:solidFill>
                  <a:srgbClr val="000000"/>
                </a:solidFill>
                <a:latin typeface="Calibri"/>
                <a:ea typeface="Calibri"/>
                <a:cs typeface="Calibri"/>
                <a:sym typeface="Calibri"/>
              </a:defRPr>
            </a:lvl5pPr>
            <a:lvl6pPr marL="2281245" marR="0" lvl="5" indent="-207386" algn="ctr" rtl="0">
              <a:lnSpc>
                <a:spcPct val="102000"/>
              </a:lnSpc>
              <a:spcBef>
                <a:spcPts val="0"/>
              </a:spcBef>
              <a:spcAft>
                <a:spcPts val="0"/>
              </a:spcAft>
              <a:buNone/>
              <a:defRPr sz="3992" b="1" i="0" u="none" strike="noStrike" cap="none">
                <a:solidFill>
                  <a:srgbClr val="000000"/>
                </a:solidFill>
                <a:latin typeface="Calibri"/>
                <a:ea typeface="Calibri"/>
                <a:cs typeface="Calibri"/>
                <a:sym typeface="Calibri"/>
              </a:defRPr>
            </a:lvl6pPr>
            <a:lvl7pPr marL="2696017" marR="0" lvl="6" indent="-207386" algn="ctr" rtl="0">
              <a:lnSpc>
                <a:spcPct val="102000"/>
              </a:lnSpc>
              <a:spcBef>
                <a:spcPts val="0"/>
              </a:spcBef>
              <a:spcAft>
                <a:spcPts val="0"/>
              </a:spcAft>
              <a:buNone/>
              <a:defRPr sz="3992" b="1" i="0" u="none" strike="noStrike" cap="none">
                <a:solidFill>
                  <a:srgbClr val="000000"/>
                </a:solidFill>
                <a:latin typeface="Calibri"/>
                <a:ea typeface="Calibri"/>
                <a:cs typeface="Calibri"/>
                <a:sym typeface="Calibri"/>
              </a:defRPr>
            </a:lvl7pPr>
            <a:lvl8pPr marL="3110789" marR="0" lvl="7" indent="-207386" algn="ctr" rtl="0">
              <a:lnSpc>
                <a:spcPct val="102000"/>
              </a:lnSpc>
              <a:spcBef>
                <a:spcPts val="0"/>
              </a:spcBef>
              <a:spcAft>
                <a:spcPts val="0"/>
              </a:spcAft>
              <a:buNone/>
              <a:defRPr sz="3992" b="1" i="0" u="none" strike="noStrike" cap="none">
                <a:solidFill>
                  <a:srgbClr val="000000"/>
                </a:solidFill>
                <a:latin typeface="Calibri"/>
                <a:ea typeface="Calibri"/>
                <a:cs typeface="Calibri"/>
                <a:sym typeface="Calibri"/>
              </a:defRPr>
            </a:lvl8pPr>
            <a:lvl9pPr marL="3525561" marR="0" lvl="8" indent="-207386" algn="ctr" rtl="0">
              <a:lnSpc>
                <a:spcPct val="102000"/>
              </a:lnSpc>
              <a:spcBef>
                <a:spcPts val="0"/>
              </a:spcBef>
              <a:spcAft>
                <a:spcPts val="0"/>
              </a:spcAft>
              <a:buNone/>
              <a:defRPr sz="3992" b="1" i="0" u="none" strike="noStrike" cap="none">
                <a:solidFill>
                  <a:srgbClr val="000000"/>
                </a:solidFill>
                <a:latin typeface="Calibri"/>
                <a:ea typeface="Calibri"/>
                <a:cs typeface="Calibri"/>
                <a:sym typeface="Calibri"/>
              </a:defRPr>
            </a:lvl9pPr>
          </a:lstStyle>
          <a:p>
            <a:endParaRPr/>
          </a:p>
        </p:txBody>
      </p:sp>
      <p:sp>
        <p:nvSpPr>
          <p:cNvPr id="17" name="Shape 17"/>
          <p:cNvSpPr txBox="1">
            <a:spLocks noGrp="1"/>
          </p:cNvSpPr>
          <p:nvPr>
            <p:ph type="sldNum" idx="12"/>
          </p:nvPr>
        </p:nvSpPr>
        <p:spPr>
          <a:xfrm>
            <a:off x="8741759" y="6345306"/>
            <a:ext cx="2835839" cy="469488"/>
          </a:xfrm>
          <a:prstGeom prst="rect">
            <a:avLst/>
          </a:prstGeom>
          <a:noFill/>
          <a:ln>
            <a:noFill/>
          </a:ln>
        </p:spPr>
        <p:txBody>
          <a:bodyPr lIns="0" tIns="0" rIns="0" bIns="0" anchor="t" anchorCtr="0">
            <a:noAutofit/>
          </a:bodyPr>
          <a:lstStyle/>
          <a:p>
            <a:pPr algn="ctr">
              <a:lnSpc>
                <a:spcPct val="93000"/>
              </a:lnSpc>
              <a:buClr>
                <a:srgbClr val="808080"/>
              </a:buClr>
              <a:buSzPct val="25000"/>
            </a:pPr>
            <a:fld id="{00000000-1234-1234-1234-123412341234}" type="slidenum">
              <a:rPr lang="en-US" sz="2177" smtClean="0">
                <a:solidFill>
                  <a:srgbClr val="808080"/>
                </a:solidFill>
                <a:latin typeface="Arial"/>
                <a:ea typeface="Arial"/>
                <a:cs typeface="Arial"/>
                <a:sym typeface="Arial"/>
              </a:rPr>
              <a:pPr algn="ctr">
                <a:lnSpc>
                  <a:spcPct val="93000"/>
                </a:lnSpc>
                <a:buClr>
                  <a:srgbClr val="808080"/>
                </a:buClr>
                <a:buSzPct val="25000"/>
              </a:pPr>
              <a:t>‹#›</a:t>
            </a:fld>
            <a:endParaRPr lang="en-US" sz="2177">
              <a:solidFill>
                <a:srgbClr val="808080"/>
              </a:solidFill>
              <a:latin typeface="Arial"/>
              <a:ea typeface="Arial"/>
              <a:cs typeface="Arial"/>
              <a:sym typeface="Arial"/>
            </a:endParaRPr>
          </a:p>
        </p:txBody>
      </p:sp>
    </p:spTree>
    <p:extLst>
      <p:ext uri="{BB962C8B-B14F-4D97-AF65-F5344CB8AC3E}">
        <p14:creationId xmlns:p14="http://schemas.microsoft.com/office/powerpoint/2010/main" val="2841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0120A2-F708-4D21-AF84-DA39ED789A47}" type="slidenum">
              <a:rPr lang="en-US" smtClean="0"/>
              <a:t>‹#›</a:t>
            </a:fld>
            <a:endParaRPr lang="en-US"/>
          </a:p>
        </p:txBody>
      </p:sp>
    </p:spTree>
    <p:extLst>
      <p:ext uri="{BB962C8B-B14F-4D97-AF65-F5344CB8AC3E}">
        <p14:creationId xmlns:p14="http://schemas.microsoft.com/office/powerpoint/2010/main" val="529549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0120A2-F708-4D21-AF84-DA39ED789A47}" type="slidenum">
              <a:rPr lang="en-US" smtClean="0"/>
              <a:t>‹#›</a:t>
            </a:fld>
            <a:endParaRPr lang="en-US"/>
          </a:p>
        </p:txBody>
      </p:sp>
    </p:spTree>
    <p:extLst>
      <p:ext uri="{BB962C8B-B14F-4D97-AF65-F5344CB8AC3E}">
        <p14:creationId xmlns:p14="http://schemas.microsoft.com/office/powerpoint/2010/main" val="1475347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0120A2-F708-4D21-AF84-DA39ED789A47}" type="slidenum">
              <a:rPr lang="en-US" smtClean="0"/>
              <a:t>‹#›</a:t>
            </a:fld>
            <a:endParaRPr lang="en-US"/>
          </a:p>
        </p:txBody>
      </p:sp>
    </p:spTree>
    <p:extLst>
      <p:ext uri="{BB962C8B-B14F-4D97-AF65-F5344CB8AC3E}">
        <p14:creationId xmlns:p14="http://schemas.microsoft.com/office/powerpoint/2010/main" val="3771591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0120A2-F708-4D21-AF84-DA39ED789A47}" type="slidenum">
              <a:rPr lang="en-US" smtClean="0"/>
              <a:t>‹#›</a:t>
            </a:fld>
            <a:endParaRPr lang="en-US"/>
          </a:p>
        </p:txBody>
      </p:sp>
    </p:spTree>
    <p:extLst>
      <p:ext uri="{BB962C8B-B14F-4D97-AF65-F5344CB8AC3E}">
        <p14:creationId xmlns:p14="http://schemas.microsoft.com/office/powerpoint/2010/main" val="195540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0120A2-F708-4D21-AF84-DA39ED789A47}" type="slidenum">
              <a:rPr lang="en-US" smtClean="0"/>
              <a:t>‹#›</a:t>
            </a:fld>
            <a:endParaRPr lang="en-US"/>
          </a:p>
        </p:txBody>
      </p:sp>
    </p:spTree>
    <p:extLst>
      <p:ext uri="{BB962C8B-B14F-4D97-AF65-F5344CB8AC3E}">
        <p14:creationId xmlns:p14="http://schemas.microsoft.com/office/powerpoint/2010/main" val="61169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0120A2-F708-4D21-AF84-DA39ED789A47}" type="slidenum">
              <a:rPr lang="en-US" smtClean="0"/>
              <a:t>‹#›</a:t>
            </a:fld>
            <a:endParaRPr lang="en-US"/>
          </a:p>
        </p:txBody>
      </p:sp>
    </p:spTree>
    <p:extLst>
      <p:ext uri="{BB962C8B-B14F-4D97-AF65-F5344CB8AC3E}">
        <p14:creationId xmlns:p14="http://schemas.microsoft.com/office/powerpoint/2010/main" val="426226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0120A2-F708-4D21-AF84-DA39ED789A47}" type="slidenum">
              <a:rPr lang="en-US" smtClean="0"/>
              <a:t>‹#›</a:t>
            </a:fld>
            <a:endParaRPr lang="en-US"/>
          </a:p>
        </p:txBody>
      </p:sp>
    </p:spTree>
    <p:extLst>
      <p:ext uri="{BB962C8B-B14F-4D97-AF65-F5344CB8AC3E}">
        <p14:creationId xmlns:p14="http://schemas.microsoft.com/office/powerpoint/2010/main" val="2461237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0120A2-F708-4D21-AF84-DA39ED789A47}" type="slidenum">
              <a:rPr lang="en-US" smtClean="0"/>
              <a:t>‹#›</a:t>
            </a:fld>
            <a:endParaRPr lang="en-US"/>
          </a:p>
        </p:txBody>
      </p:sp>
    </p:spTree>
    <p:extLst>
      <p:ext uri="{BB962C8B-B14F-4D97-AF65-F5344CB8AC3E}">
        <p14:creationId xmlns:p14="http://schemas.microsoft.com/office/powerpoint/2010/main" val="459933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0120A2-F708-4D21-AF84-DA39ED789A47}" type="slidenum">
              <a:rPr lang="en-US" smtClean="0"/>
              <a:t>‹#›</a:t>
            </a:fld>
            <a:endParaRPr lang="en-US"/>
          </a:p>
        </p:txBody>
      </p:sp>
    </p:spTree>
    <p:extLst>
      <p:ext uri="{BB962C8B-B14F-4D97-AF65-F5344CB8AC3E}">
        <p14:creationId xmlns:p14="http://schemas.microsoft.com/office/powerpoint/2010/main" val="1750266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juejin.cn/post/7438912418435072051?ut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1" name="Shape 71"/>
          <p:cNvSpPr txBox="1">
            <a:spLocks noGrp="1"/>
          </p:cNvSpPr>
          <p:nvPr>
            <p:ph type="subTitle" idx="4294967295"/>
          </p:nvPr>
        </p:nvSpPr>
        <p:spPr>
          <a:xfrm>
            <a:off x="1981489" y="3515487"/>
            <a:ext cx="8229023" cy="1640378"/>
          </a:xfrm>
          <a:prstGeom prst="rect">
            <a:avLst/>
          </a:prstGeom>
          <a:noFill/>
          <a:ln>
            <a:noFill/>
          </a:ln>
        </p:spPr>
        <p:txBody>
          <a:bodyPr vert="horz" lIns="0" tIns="0" rIns="0" bIns="0" rtlCol="0" anchor="ctr" anchorCtr="0">
            <a:noAutofit/>
          </a:bodyPr>
          <a:lstStyle/>
          <a:p>
            <a:pPr indent="-311079" algn="ctr">
              <a:buSzPct val="25000"/>
              <a:buNone/>
            </a:pPr>
            <a:r>
              <a:rPr lang="en-US" sz="3200" dirty="0"/>
              <a:t>Alejandro Rodriguez</a:t>
            </a:r>
          </a:p>
          <a:p>
            <a:pPr indent="-311079" algn="ctr">
              <a:buSzPct val="25000"/>
              <a:buNone/>
            </a:pPr>
            <a:r>
              <a:rPr lang="en-US" sz="3200" dirty="0">
                <a:solidFill>
                  <a:schemeClr val="bg1">
                    <a:lumMod val="50000"/>
                  </a:schemeClr>
                </a:solidFill>
              </a:rPr>
              <a:t>Department of Finance</a:t>
            </a:r>
          </a:p>
          <a:p>
            <a:pPr indent="-311079" algn="ctr">
              <a:buSzPct val="25000"/>
              <a:buNone/>
            </a:pPr>
            <a:r>
              <a:rPr lang="en-US" sz="3200" dirty="0">
                <a:solidFill>
                  <a:schemeClr val="bg1">
                    <a:lumMod val="50000"/>
                  </a:schemeClr>
                </a:solidFill>
              </a:rPr>
              <a:t>University of Central Florida</a:t>
            </a:r>
          </a:p>
        </p:txBody>
      </p:sp>
      <p:sp>
        <p:nvSpPr>
          <p:cNvPr id="3" name="TextBox 2">
            <a:extLst>
              <a:ext uri="{FF2B5EF4-FFF2-40B4-BE49-F238E27FC236}">
                <a16:creationId xmlns:a16="http://schemas.microsoft.com/office/drawing/2014/main" id="{BD0FA27A-F650-67A2-2468-17443608367D}"/>
              </a:ext>
            </a:extLst>
          </p:cNvPr>
          <p:cNvSpPr txBox="1"/>
          <p:nvPr/>
        </p:nvSpPr>
        <p:spPr>
          <a:xfrm>
            <a:off x="3048000" y="5605173"/>
            <a:ext cx="6096000" cy="461665"/>
          </a:xfrm>
          <a:prstGeom prst="rect">
            <a:avLst/>
          </a:prstGeom>
          <a:noFill/>
        </p:spPr>
        <p:txBody>
          <a:bodyPr wrap="square">
            <a:spAutoFit/>
          </a:bodyPr>
          <a:lstStyle/>
          <a:p>
            <a:pPr algn="ctr"/>
            <a:r>
              <a:rPr lang="en-CA" sz="2400" dirty="0">
                <a:solidFill>
                  <a:schemeClr val="bg1">
                    <a:lumMod val="50000"/>
                  </a:schemeClr>
                </a:solidFill>
              </a:rPr>
              <a:t>https://</a:t>
            </a:r>
            <a:r>
              <a:rPr lang="en-CA" sz="2400" dirty="0" err="1">
                <a:solidFill>
                  <a:schemeClr val="bg1">
                    <a:lumMod val="50000"/>
                  </a:schemeClr>
                </a:solidFill>
              </a:rPr>
              <a:t>github.com</a:t>
            </a:r>
            <a:r>
              <a:rPr lang="en-CA" sz="2400" dirty="0">
                <a:solidFill>
                  <a:schemeClr val="bg1">
                    <a:lumMod val="50000"/>
                  </a:schemeClr>
                </a:solidFill>
              </a:rPr>
              <a:t>/arodriguezb52</a:t>
            </a:r>
          </a:p>
        </p:txBody>
      </p:sp>
      <p:pic>
        <p:nvPicPr>
          <p:cNvPr id="1026" name="Picture 2" descr="The UCF Pegasus: Why It Isn't Used In Athletics – CFB Select">
            <a:extLst>
              <a:ext uri="{FF2B5EF4-FFF2-40B4-BE49-F238E27FC236}">
                <a16:creationId xmlns:a16="http://schemas.microsoft.com/office/drawing/2014/main" id="{DC15CCFF-DB5E-522B-73F7-D1F99CF647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754"/>
          <a:stretch/>
        </p:blipFill>
        <p:spPr bwMode="auto">
          <a:xfrm>
            <a:off x="3640890" y="952515"/>
            <a:ext cx="4910221" cy="1737360"/>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DEDDDDC2-A469-6777-E517-549DD85EFF6F}"/>
              </a:ext>
            </a:extLst>
          </p:cNvPr>
          <p:cNvSpPr>
            <a:spLocks noGrp="1"/>
          </p:cNvSpPr>
          <p:nvPr>
            <p:ph type="sldNum" idx="12"/>
          </p:nvPr>
        </p:nvSpPr>
        <p:spPr>
          <a:xfrm>
            <a:off x="10042526" y="6388512"/>
            <a:ext cx="2835839" cy="469488"/>
          </a:xfrm>
        </p:spPr>
        <p:txBody>
          <a:bodyPr/>
          <a:lstStyle/>
          <a:p>
            <a:pPr algn="ctr">
              <a:lnSpc>
                <a:spcPct val="93000"/>
              </a:lnSpc>
              <a:buClr>
                <a:srgbClr val="808080"/>
              </a:buClr>
              <a:buSzPct val="25000"/>
            </a:pPr>
            <a:r>
              <a:rPr lang="en-US" dirty="0">
                <a:solidFill>
                  <a:srgbClr val="808080"/>
                </a:solidFill>
                <a:latin typeface="Arial"/>
                <a:ea typeface="Arial"/>
                <a:cs typeface="Arial"/>
                <a:sym typeface="Arial"/>
              </a:rPr>
              <a:t>1</a:t>
            </a:r>
          </a:p>
        </p:txBody>
      </p:sp>
    </p:spTree>
    <p:extLst>
      <p:ext uri="{BB962C8B-B14F-4D97-AF65-F5344CB8AC3E}">
        <p14:creationId xmlns:p14="http://schemas.microsoft.com/office/powerpoint/2010/main" val="3909989010"/>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052A9-58EA-E27C-F858-6ED26F40E9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DFAB96-0708-BF8B-70EC-A1A9B57329D3}"/>
              </a:ext>
            </a:extLst>
          </p:cNvPr>
          <p:cNvSpPr>
            <a:spLocks noGrp="1"/>
          </p:cNvSpPr>
          <p:nvPr>
            <p:ph type="title"/>
          </p:nvPr>
        </p:nvSpPr>
        <p:spPr>
          <a:xfrm>
            <a:off x="0" y="0"/>
            <a:ext cx="10515600" cy="423151"/>
          </a:xfrm>
        </p:spPr>
        <p:txBody>
          <a:bodyPr>
            <a:normAutofit fontScale="90000"/>
          </a:bodyPr>
          <a:lstStyle/>
          <a:p>
            <a:r>
              <a:rPr lang="en-US" sz="3200" b="1" dirty="0">
                <a:solidFill>
                  <a:srgbClr val="00B0F0"/>
                </a:solidFill>
                <a:latin typeface="+mn-lt"/>
              </a:rPr>
              <a:t>Introduction to </a:t>
            </a:r>
            <a:r>
              <a:rPr lang="en-US" sz="3200" b="1" dirty="0" err="1">
                <a:solidFill>
                  <a:srgbClr val="00B0F0"/>
                </a:solidFill>
                <a:latin typeface="+mn-lt"/>
              </a:rPr>
              <a:t>LangGraph</a:t>
            </a:r>
            <a:endParaRPr lang="en-US" sz="3200" b="1" dirty="0">
              <a:solidFill>
                <a:srgbClr val="00B0F0"/>
              </a:solidFill>
              <a:latin typeface="+mn-lt"/>
            </a:endParaRPr>
          </a:p>
        </p:txBody>
      </p:sp>
      <p:sp>
        <p:nvSpPr>
          <p:cNvPr id="3" name="Content Placeholder 2">
            <a:extLst>
              <a:ext uri="{FF2B5EF4-FFF2-40B4-BE49-F238E27FC236}">
                <a16:creationId xmlns:a16="http://schemas.microsoft.com/office/drawing/2014/main" id="{1FC57EE7-61BF-3457-164D-D2AF8FFE3733}"/>
              </a:ext>
            </a:extLst>
          </p:cNvPr>
          <p:cNvSpPr>
            <a:spLocks noGrp="1"/>
          </p:cNvSpPr>
          <p:nvPr>
            <p:ph idx="1"/>
          </p:nvPr>
        </p:nvSpPr>
        <p:spPr>
          <a:xfrm>
            <a:off x="120493" y="744537"/>
            <a:ext cx="5975507" cy="5794375"/>
          </a:xfrm>
        </p:spPr>
        <p:txBody>
          <a:bodyPr>
            <a:normAutofit/>
          </a:bodyPr>
          <a:lstStyle/>
          <a:p>
            <a:r>
              <a:rPr lang="en-US" sz="2600" dirty="0"/>
              <a:t>LangGraph was born out of the </a:t>
            </a:r>
            <a:r>
              <a:rPr lang="en-US" sz="2600" dirty="0" err="1"/>
              <a:t>LangChain</a:t>
            </a:r>
            <a:r>
              <a:rPr lang="en-US" sz="2600" dirty="0"/>
              <a:t> project in late 2023. </a:t>
            </a:r>
          </a:p>
          <a:p>
            <a:r>
              <a:rPr lang="en-US" sz="2600" dirty="0"/>
              <a:t>The </a:t>
            </a:r>
            <a:r>
              <a:rPr lang="en-US" sz="2600" dirty="0" err="1"/>
              <a:t>LangChain</a:t>
            </a:r>
            <a:r>
              <a:rPr lang="en-US" sz="2600" dirty="0"/>
              <a:t> team realized the real-world LLM applications need more than just a linear prompt chain </a:t>
            </a:r>
          </a:p>
          <a:p>
            <a:r>
              <a:rPr lang="en-US" sz="2600" dirty="0"/>
              <a:t>They needed:</a:t>
            </a:r>
          </a:p>
          <a:p>
            <a:pPr lvl="1"/>
            <a:r>
              <a:rPr lang="en-US" sz="2200" dirty="0"/>
              <a:t>Stateful cyclic workflows, not just-one off calls</a:t>
            </a:r>
          </a:p>
          <a:p>
            <a:pPr lvl="1"/>
            <a:r>
              <a:rPr lang="en-US" sz="2200" dirty="0"/>
              <a:t>Fine-grained control over which “agent” or prompt runs</a:t>
            </a:r>
          </a:p>
          <a:p>
            <a:pPr lvl="1"/>
            <a:r>
              <a:rPr lang="en-US" sz="2200" dirty="0"/>
              <a:t>Built-in support for human overrides and feedback loops</a:t>
            </a:r>
          </a:p>
          <a:p>
            <a:pPr lvl="1"/>
            <a:r>
              <a:rPr lang="en-US" sz="2200" dirty="0"/>
              <a:t>A unified programming model to perform multi-agent processes</a:t>
            </a:r>
          </a:p>
          <a:p>
            <a:pPr lvl="1"/>
            <a:endParaRPr lang="en-US" sz="1800" dirty="0"/>
          </a:p>
        </p:txBody>
      </p:sp>
      <p:pic>
        <p:nvPicPr>
          <p:cNvPr id="1026" name="Picture 2" descr="LangGraph logo in PNG and vector formats (SVG, EPS)">
            <a:extLst>
              <a:ext uri="{FF2B5EF4-FFF2-40B4-BE49-F238E27FC236}">
                <a16:creationId xmlns:a16="http://schemas.microsoft.com/office/drawing/2014/main" id="{82663271-FBD2-A7F2-7F97-7F1CB8E53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9334" y="1373634"/>
            <a:ext cx="5268053" cy="8361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Build AI Agents with LangGraph: A Step-by-Step Guide | by Lore Van  Oudenhove | Medium">
            <a:extLst>
              <a:ext uri="{FF2B5EF4-FFF2-40B4-BE49-F238E27FC236}">
                <a16:creationId xmlns:a16="http://schemas.microsoft.com/office/drawing/2014/main" id="{9E4F682E-EF42-C56A-34B9-1F88BAAC8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8888" y="3137387"/>
            <a:ext cx="6333112" cy="2864628"/>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13D56CE0-E8D4-3DB3-14DF-DBBECDC9346E}"/>
              </a:ext>
            </a:extLst>
          </p:cNvPr>
          <p:cNvSpPr>
            <a:spLocks noGrp="1"/>
          </p:cNvSpPr>
          <p:nvPr>
            <p:ph type="sldNum" sz="quarter" idx="12"/>
          </p:nvPr>
        </p:nvSpPr>
        <p:spPr/>
        <p:txBody>
          <a:bodyPr/>
          <a:lstStyle/>
          <a:p>
            <a:fld id="{270120A2-F708-4D21-AF84-DA39ED789A47}" type="slidenum">
              <a:rPr lang="en-US" smtClean="0"/>
              <a:t>10</a:t>
            </a:fld>
            <a:endParaRPr lang="en-US"/>
          </a:p>
        </p:txBody>
      </p:sp>
    </p:spTree>
    <p:extLst>
      <p:ext uri="{BB962C8B-B14F-4D97-AF65-F5344CB8AC3E}">
        <p14:creationId xmlns:p14="http://schemas.microsoft.com/office/powerpoint/2010/main" val="1107866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ACD55-97BD-47E5-3807-19FE16481C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C12555-F319-DBA7-5014-E1CA8349418E}"/>
              </a:ext>
            </a:extLst>
          </p:cNvPr>
          <p:cNvSpPr>
            <a:spLocks noGrp="1"/>
          </p:cNvSpPr>
          <p:nvPr>
            <p:ph type="title"/>
          </p:nvPr>
        </p:nvSpPr>
        <p:spPr>
          <a:xfrm>
            <a:off x="0" y="0"/>
            <a:ext cx="10515600" cy="423151"/>
          </a:xfrm>
        </p:spPr>
        <p:txBody>
          <a:bodyPr>
            <a:normAutofit fontScale="90000"/>
          </a:bodyPr>
          <a:lstStyle/>
          <a:p>
            <a:r>
              <a:rPr lang="en-US" sz="3200" b="1" dirty="0">
                <a:solidFill>
                  <a:srgbClr val="00B0F0"/>
                </a:solidFill>
                <a:latin typeface="+mn-lt"/>
              </a:rPr>
              <a:t>Improvements from </a:t>
            </a:r>
            <a:r>
              <a:rPr lang="en-US" sz="3200" b="1" dirty="0" err="1">
                <a:solidFill>
                  <a:srgbClr val="00B0F0"/>
                </a:solidFill>
                <a:latin typeface="+mn-lt"/>
              </a:rPr>
              <a:t>LangChain</a:t>
            </a:r>
            <a:r>
              <a:rPr lang="en-US" sz="3200" b="1" dirty="0">
                <a:solidFill>
                  <a:srgbClr val="00B0F0"/>
                </a:solidFill>
                <a:latin typeface="+mn-lt"/>
              </a:rPr>
              <a:t> to </a:t>
            </a:r>
            <a:r>
              <a:rPr lang="en-US" sz="3200" b="1" dirty="0" err="1">
                <a:solidFill>
                  <a:srgbClr val="00B0F0"/>
                </a:solidFill>
                <a:latin typeface="+mn-lt"/>
              </a:rPr>
              <a:t>LangGraph</a:t>
            </a:r>
            <a:endParaRPr lang="en-US" sz="3200" b="1" dirty="0">
              <a:solidFill>
                <a:srgbClr val="00B0F0"/>
              </a:solidFill>
              <a:latin typeface="+mn-lt"/>
            </a:endParaRPr>
          </a:p>
        </p:txBody>
      </p:sp>
      <p:sp>
        <p:nvSpPr>
          <p:cNvPr id="3" name="Content Placeholder 2">
            <a:extLst>
              <a:ext uri="{FF2B5EF4-FFF2-40B4-BE49-F238E27FC236}">
                <a16:creationId xmlns:a16="http://schemas.microsoft.com/office/drawing/2014/main" id="{517E44F7-45EC-265E-B76A-41748BCB3DC7}"/>
              </a:ext>
            </a:extLst>
          </p:cNvPr>
          <p:cNvSpPr>
            <a:spLocks noGrp="1"/>
          </p:cNvSpPr>
          <p:nvPr>
            <p:ph idx="1"/>
          </p:nvPr>
        </p:nvSpPr>
        <p:spPr>
          <a:xfrm>
            <a:off x="512378" y="606424"/>
            <a:ext cx="11301249" cy="5794375"/>
          </a:xfrm>
        </p:spPr>
        <p:txBody>
          <a:bodyPr>
            <a:normAutofit/>
          </a:bodyPr>
          <a:lstStyle/>
          <a:p>
            <a:r>
              <a:rPr lang="en-US" sz="2600" dirty="0" err="1"/>
              <a:t>LangGraph</a:t>
            </a:r>
            <a:r>
              <a:rPr lang="en-US" sz="2600" dirty="0"/>
              <a:t> replaced the DAG (directed acrylic graphs) model that </a:t>
            </a:r>
            <a:r>
              <a:rPr lang="en-US" sz="2600" dirty="0" err="1"/>
              <a:t>LangChain</a:t>
            </a:r>
            <a:r>
              <a:rPr lang="en-US" sz="2600" dirty="0"/>
              <a:t> had with a graph of nodes and edges. This enabled a cyclical workflow where loops are easily implemented</a:t>
            </a:r>
          </a:p>
          <a:p>
            <a:endParaRPr lang="en-US" sz="2600" dirty="0"/>
          </a:p>
          <a:p>
            <a:r>
              <a:rPr lang="en-US" sz="2600" dirty="0"/>
              <a:t>Centralized 	State Object: In </a:t>
            </a:r>
            <a:r>
              <a:rPr lang="en-US" sz="2600" dirty="0" err="1"/>
              <a:t>LangChain</a:t>
            </a:r>
            <a:r>
              <a:rPr lang="en-US" sz="2600" dirty="0"/>
              <a:t> we had an output being moved from link to link, </a:t>
            </a:r>
            <a:r>
              <a:rPr lang="en-US" sz="2600" dirty="0" err="1"/>
              <a:t>LangGraph</a:t>
            </a:r>
            <a:r>
              <a:rPr lang="en-US" sz="2600" dirty="0"/>
              <a:t> maintains a single mutable state that gets updated by each node </a:t>
            </a:r>
          </a:p>
          <a:p>
            <a:pPr lvl="1"/>
            <a:r>
              <a:rPr lang="en-US" sz="2200" dirty="0"/>
              <a:t>This provides the user with observability and prompt tweaking</a:t>
            </a:r>
          </a:p>
          <a:p>
            <a:pPr lvl="1"/>
            <a:endParaRPr lang="en-US" sz="2200" dirty="0"/>
          </a:p>
          <a:p>
            <a:r>
              <a:rPr lang="en-US" sz="2600" dirty="0"/>
              <a:t>Explicit Edges and Entry Points: With </a:t>
            </a:r>
            <a:r>
              <a:rPr lang="en-US" sz="2600" dirty="0" err="1"/>
              <a:t>LangGraph</a:t>
            </a:r>
            <a:r>
              <a:rPr lang="en-US" sz="2600" dirty="0"/>
              <a:t> we can add normal edges A --&gt;B as well as conditional edges </a:t>
            </a:r>
          </a:p>
          <a:p>
            <a:pPr lvl="1"/>
            <a:r>
              <a:rPr lang="en-US" sz="2200" dirty="0"/>
              <a:t>A conditional edge: “If LLM says continue, loop back, otherwise end”.</a:t>
            </a:r>
          </a:p>
          <a:p>
            <a:pPr lvl="1"/>
            <a:endParaRPr lang="en-US" sz="2200" dirty="0"/>
          </a:p>
          <a:p>
            <a:r>
              <a:rPr lang="en-US" sz="2600" dirty="0"/>
              <a:t>Multi-agent orchestration: specialized agents collaborate via that shared state </a:t>
            </a:r>
          </a:p>
          <a:p>
            <a:endParaRPr lang="en-US" sz="2600" dirty="0"/>
          </a:p>
          <a:p>
            <a:endParaRPr lang="en-US" sz="2600" dirty="0"/>
          </a:p>
          <a:p>
            <a:pPr lvl="1"/>
            <a:endParaRPr lang="en-US" sz="1800" dirty="0"/>
          </a:p>
        </p:txBody>
      </p:sp>
      <p:sp>
        <p:nvSpPr>
          <p:cNvPr id="9" name="Slide Number Placeholder 8">
            <a:extLst>
              <a:ext uri="{FF2B5EF4-FFF2-40B4-BE49-F238E27FC236}">
                <a16:creationId xmlns:a16="http://schemas.microsoft.com/office/drawing/2014/main" id="{C3650DBC-94E3-C245-7AD3-CF88AA8906C2}"/>
              </a:ext>
            </a:extLst>
          </p:cNvPr>
          <p:cNvSpPr>
            <a:spLocks noGrp="1"/>
          </p:cNvSpPr>
          <p:nvPr>
            <p:ph type="sldNum" sz="quarter" idx="12"/>
          </p:nvPr>
        </p:nvSpPr>
        <p:spPr/>
        <p:txBody>
          <a:bodyPr/>
          <a:lstStyle/>
          <a:p>
            <a:fld id="{270120A2-F708-4D21-AF84-DA39ED789A47}" type="slidenum">
              <a:rPr lang="en-US" smtClean="0"/>
              <a:t>11</a:t>
            </a:fld>
            <a:endParaRPr lang="en-US"/>
          </a:p>
        </p:txBody>
      </p:sp>
    </p:spTree>
    <p:extLst>
      <p:ext uri="{BB962C8B-B14F-4D97-AF65-F5344CB8AC3E}">
        <p14:creationId xmlns:p14="http://schemas.microsoft.com/office/powerpoint/2010/main" val="413860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835F4-0C58-C7A4-7767-336E9CE4B9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81E24D-16C5-D7BF-5F6B-B4349D0871C0}"/>
              </a:ext>
            </a:extLst>
          </p:cNvPr>
          <p:cNvSpPr>
            <a:spLocks noGrp="1"/>
          </p:cNvSpPr>
          <p:nvPr>
            <p:ph type="title"/>
          </p:nvPr>
        </p:nvSpPr>
        <p:spPr>
          <a:xfrm>
            <a:off x="0" y="0"/>
            <a:ext cx="10515600" cy="423151"/>
          </a:xfrm>
        </p:spPr>
        <p:txBody>
          <a:bodyPr>
            <a:normAutofit fontScale="90000"/>
          </a:bodyPr>
          <a:lstStyle/>
          <a:p>
            <a:r>
              <a:rPr lang="en-US" sz="3200" b="1" dirty="0">
                <a:solidFill>
                  <a:srgbClr val="00B0F0"/>
                </a:solidFill>
                <a:latin typeface="+mn-lt"/>
              </a:rPr>
              <a:t>From RAG to </a:t>
            </a:r>
            <a:r>
              <a:rPr lang="en-US" sz="3200" b="1" dirty="0" err="1">
                <a:solidFill>
                  <a:srgbClr val="00B0F0"/>
                </a:solidFill>
                <a:latin typeface="+mn-lt"/>
              </a:rPr>
              <a:t>GraphRAG</a:t>
            </a:r>
            <a:endParaRPr lang="en-US" sz="3200" b="1" dirty="0">
              <a:solidFill>
                <a:srgbClr val="00B0F0"/>
              </a:solidFill>
              <a:latin typeface="+mn-lt"/>
            </a:endParaRPr>
          </a:p>
        </p:txBody>
      </p:sp>
      <p:sp>
        <p:nvSpPr>
          <p:cNvPr id="3" name="Content Placeholder 2">
            <a:extLst>
              <a:ext uri="{FF2B5EF4-FFF2-40B4-BE49-F238E27FC236}">
                <a16:creationId xmlns:a16="http://schemas.microsoft.com/office/drawing/2014/main" id="{4062D125-1D87-E0F8-E537-A22D7E8D1B7C}"/>
              </a:ext>
            </a:extLst>
          </p:cNvPr>
          <p:cNvSpPr>
            <a:spLocks noGrp="1"/>
          </p:cNvSpPr>
          <p:nvPr>
            <p:ph idx="1"/>
          </p:nvPr>
        </p:nvSpPr>
        <p:spPr>
          <a:xfrm>
            <a:off x="559675" y="492563"/>
            <a:ext cx="11301249" cy="5794375"/>
          </a:xfrm>
        </p:spPr>
        <p:txBody>
          <a:bodyPr>
            <a:normAutofit/>
          </a:bodyPr>
          <a:lstStyle/>
          <a:p>
            <a:r>
              <a:rPr lang="en-US" sz="2600" dirty="0"/>
              <a:t>Retrieval Augmented Generation is the process that helps LLMs understand the context by integrating internal and external data sources</a:t>
            </a:r>
          </a:p>
          <a:p>
            <a:r>
              <a:rPr lang="en-US" sz="2600" dirty="0"/>
              <a:t>How does this happen:</a:t>
            </a:r>
          </a:p>
          <a:p>
            <a:pPr lvl="1"/>
            <a:r>
              <a:rPr lang="en-US" sz="2600" dirty="0"/>
              <a:t>Indexing: We embed documents into a vector store</a:t>
            </a:r>
          </a:p>
          <a:p>
            <a:pPr lvl="1"/>
            <a:r>
              <a:rPr lang="en-US" sz="2600" dirty="0"/>
              <a:t>Retrieving: Embed the query and run a similarity search</a:t>
            </a:r>
          </a:p>
          <a:p>
            <a:pPr lvl="1"/>
            <a:r>
              <a:rPr lang="en-US" sz="2600" dirty="0"/>
              <a:t>Augment: Attach top-k snippets from the similarity search </a:t>
            </a:r>
          </a:p>
          <a:p>
            <a:pPr lvl="1"/>
            <a:r>
              <a:rPr lang="en-US" sz="2600" dirty="0"/>
              <a:t>Generate: LLM reads prompt, and produces an answer for the user</a:t>
            </a:r>
          </a:p>
          <a:p>
            <a:pPr marL="457200" lvl="1" indent="0">
              <a:buNone/>
            </a:pPr>
            <a:endParaRPr lang="en-US" sz="2600" dirty="0"/>
          </a:p>
          <a:p>
            <a:endParaRPr lang="en-US" sz="2600" dirty="0"/>
          </a:p>
          <a:p>
            <a:pPr lvl="1"/>
            <a:endParaRPr lang="en-US" sz="2600" dirty="0"/>
          </a:p>
        </p:txBody>
      </p:sp>
      <p:sp>
        <p:nvSpPr>
          <p:cNvPr id="9" name="Slide Number Placeholder 8">
            <a:extLst>
              <a:ext uri="{FF2B5EF4-FFF2-40B4-BE49-F238E27FC236}">
                <a16:creationId xmlns:a16="http://schemas.microsoft.com/office/drawing/2014/main" id="{190A1C5F-EDE8-FC89-68FE-65A1650C44F3}"/>
              </a:ext>
            </a:extLst>
          </p:cNvPr>
          <p:cNvSpPr>
            <a:spLocks noGrp="1"/>
          </p:cNvSpPr>
          <p:nvPr>
            <p:ph type="sldNum" sz="quarter" idx="12"/>
          </p:nvPr>
        </p:nvSpPr>
        <p:spPr/>
        <p:txBody>
          <a:bodyPr/>
          <a:lstStyle/>
          <a:p>
            <a:fld id="{270120A2-F708-4D21-AF84-DA39ED789A47}" type="slidenum">
              <a:rPr lang="en-US" smtClean="0"/>
              <a:t>12</a:t>
            </a:fld>
            <a:endParaRPr lang="en-US"/>
          </a:p>
        </p:txBody>
      </p:sp>
      <p:pic>
        <p:nvPicPr>
          <p:cNvPr id="1032" name="Picture 8" descr="How Does RAG Enhance the Contextual Understanding of LLMs?">
            <a:extLst>
              <a:ext uri="{FF2B5EF4-FFF2-40B4-BE49-F238E27FC236}">
                <a16:creationId xmlns:a16="http://schemas.microsoft.com/office/drawing/2014/main" id="{6234FBF4-9FF9-00C7-8047-4A21DA954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531" y="3506932"/>
            <a:ext cx="5963069" cy="335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924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13468-05FE-A0F4-14E3-573D5B1C07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8E0FC3-A649-EB03-9571-57E4F2630F3D}"/>
              </a:ext>
            </a:extLst>
          </p:cNvPr>
          <p:cNvSpPr>
            <a:spLocks noGrp="1"/>
          </p:cNvSpPr>
          <p:nvPr>
            <p:ph type="title"/>
          </p:nvPr>
        </p:nvSpPr>
        <p:spPr>
          <a:xfrm>
            <a:off x="0" y="0"/>
            <a:ext cx="10515600" cy="423151"/>
          </a:xfrm>
        </p:spPr>
        <p:txBody>
          <a:bodyPr>
            <a:normAutofit fontScale="90000"/>
          </a:bodyPr>
          <a:lstStyle/>
          <a:p>
            <a:r>
              <a:rPr lang="en-US" sz="3200" b="1" dirty="0" err="1">
                <a:solidFill>
                  <a:srgbClr val="00B0F0"/>
                </a:solidFill>
                <a:latin typeface="+mn-lt"/>
              </a:rPr>
              <a:t>GraphRag</a:t>
            </a:r>
            <a:endParaRPr lang="en-US" sz="3200" b="1" dirty="0">
              <a:solidFill>
                <a:srgbClr val="00B0F0"/>
              </a:solidFill>
              <a:latin typeface="+mn-lt"/>
            </a:endParaRPr>
          </a:p>
        </p:txBody>
      </p:sp>
      <p:sp>
        <p:nvSpPr>
          <p:cNvPr id="3" name="Content Placeholder 2">
            <a:extLst>
              <a:ext uri="{FF2B5EF4-FFF2-40B4-BE49-F238E27FC236}">
                <a16:creationId xmlns:a16="http://schemas.microsoft.com/office/drawing/2014/main" id="{308FE2A2-962B-2737-1E1F-A90165DE0FD9}"/>
              </a:ext>
            </a:extLst>
          </p:cNvPr>
          <p:cNvSpPr>
            <a:spLocks noGrp="1"/>
          </p:cNvSpPr>
          <p:nvPr>
            <p:ph idx="1"/>
          </p:nvPr>
        </p:nvSpPr>
        <p:spPr>
          <a:xfrm>
            <a:off x="512378" y="606424"/>
            <a:ext cx="11301249" cy="5794375"/>
          </a:xfrm>
        </p:spPr>
        <p:txBody>
          <a:bodyPr>
            <a:normAutofit/>
          </a:bodyPr>
          <a:lstStyle/>
          <a:p>
            <a:r>
              <a:rPr lang="en-US" sz="2600" dirty="0"/>
              <a:t>Graph Rag was developed late 2023 as an enhancement to the pre-existing RAG</a:t>
            </a:r>
          </a:p>
          <a:p>
            <a:pPr lvl="1"/>
            <a:r>
              <a:rPr lang="en-US" sz="2600" dirty="0"/>
              <a:t>Leverages a knowledge base to organize information, enabling structured retrieval and multi-hop reasoning for question answering</a:t>
            </a:r>
          </a:p>
          <a:p>
            <a:r>
              <a:rPr lang="en-US" sz="2600" dirty="0"/>
              <a:t>How does it work? Two main components:</a:t>
            </a:r>
          </a:p>
          <a:p>
            <a:pPr lvl="1"/>
            <a:r>
              <a:rPr lang="en-US" sz="2600" dirty="0"/>
              <a:t>The usage of LLMs to extract entities and relationships from unstructured data into a graph structure</a:t>
            </a:r>
          </a:p>
          <a:p>
            <a:pPr lvl="1"/>
            <a:r>
              <a:rPr lang="en-US" sz="2600" dirty="0"/>
              <a:t>RAG, this component is enriched by mapping out how said concepts are connected which helps LLMs handle complex queries and diverse data formats</a:t>
            </a:r>
          </a:p>
        </p:txBody>
      </p:sp>
      <p:sp>
        <p:nvSpPr>
          <p:cNvPr id="8" name="Slide Number Placeholder 7">
            <a:extLst>
              <a:ext uri="{FF2B5EF4-FFF2-40B4-BE49-F238E27FC236}">
                <a16:creationId xmlns:a16="http://schemas.microsoft.com/office/drawing/2014/main" id="{32CD2DB8-8153-70EE-EDDE-2B5D4F952537}"/>
              </a:ext>
            </a:extLst>
          </p:cNvPr>
          <p:cNvSpPr>
            <a:spLocks noGrp="1"/>
          </p:cNvSpPr>
          <p:nvPr>
            <p:ph type="sldNum" sz="quarter" idx="12"/>
          </p:nvPr>
        </p:nvSpPr>
        <p:spPr/>
        <p:txBody>
          <a:bodyPr/>
          <a:lstStyle/>
          <a:p>
            <a:fld id="{270120A2-F708-4D21-AF84-DA39ED789A47}" type="slidenum">
              <a:rPr lang="en-US" smtClean="0"/>
              <a:t>13</a:t>
            </a:fld>
            <a:endParaRPr lang="en-US"/>
          </a:p>
        </p:txBody>
      </p:sp>
      <p:pic>
        <p:nvPicPr>
          <p:cNvPr id="3074" name="Picture 2" descr="The GraphRAG Manifesto: Adding Knowledge to GenAI">
            <a:extLst>
              <a:ext uri="{FF2B5EF4-FFF2-40B4-BE49-F238E27FC236}">
                <a16:creationId xmlns:a16="http://schemas.microsoft.com/office/drawing/2014/main" id="{5B9FC622-96A3-1205-CB2C-9ECB87D45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2058" y="3787117"/>
            <a:ext cx="5868714" cy="2934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47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1EA8BFA-D908-E6F9-EA37-15D118395836}"/>
              </a:ext>
            </a:extLst>
          </p:cNvPr>
          <p:cNvSpPr txBox="1">
            <a:spLocks/>
          </p:cNvSpPr>
          <p:nvPr/>
        </p:nvSpPr>
        <p:spPr>
          <a:xfrm>
            <a:off x="0" y="281293"/>
            <a:ext cx="10515600" cy="423151"/>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00B0F0"/>
                </a:solidFill>
                <a:latin typeface="+mn-lt"/>
              </a:rPr>
              <a:t>Triplet Extraction</a:t>
            </a:r>
          </a:p>
        </p:txBody>
      </p:sp>
      <p:pic>
        <p:nvPicPr>
          <p:cNvPr id="7" name="Picture 6">
            <a:extLst>
              <a:ext uri="{FF2B5EF4-FFF2-40B4-BE49-F238E27FC236}">
                <a16:creationId xmlns:a16="http://schemas.microsoft.com/office/drawing/2014/main" id="{F6780722-FA5D-98C8-18A6-562C197E0AE5}"/>
              </a:ext>
            </a:extLst>
          </p:cNvPr>
          <p:cNvPicPr>
            <a:picLocks noChangeAspect="1"/>
          </p:cNvPicPr>
          <p:nvPr/>
        </p:nvPicPr>
        <p:blipFill>
          <a:blip r:embed="rId3"/>
          <a:stretch>
            <a:fillRect/>
          </a:stretch>
        </p:blipFill>
        <p:spPr>
          <a:xfrm>
            <a:off x="47012" y="1060449"/>
            <a:ext cx="4864100" cy="4737100"/>
          </a:xfrm>
          <a:prstGeom prst="rect">
            <a:avLst/>
          </a:prstGeom>
        </p:spPr>
      </p:pic>
      <p:pic>
        <p:nvPicPr>
          <p:cNvPr id="9" name="Picture 8">
            <a:extLst>
              <a:ext uri="{FF2B5EF4-FFF2-40B4-BE49-F238E27FC236}">
                <a16:creationId xmlns:a16="http://schemas.microsoft.com/office/drawing/2014/main" id="{3C809FBB-4F54-5328-0B72-60A307D54834}"/>
              </a:ext>
            </a:extLst>
          </p:cNvPr>
          <p:cNvPicPr>
            <a:picLocks noChangeAspect="1"/>
          </p:cNvPicPr>
          <p:nvPr/>
        </p:nvPicPr>
        <p:blipFill>
          <a:blip r:embed="rId4"/>
          <a:stretch>
            <a:fillRect/>
          </a:stretch>
        </p:blipFill>
        <p:spPr>
          <a:xfrm>
            <a:off x="4911112" y="969640"/>
            <a:ext cx="7188200" cy="5016500"/>
          </a:xfrm>
          <a:prstGeom prst="rect">
            <a:avLst/>
          </a:prstGeom>
        </p:spPr>
      </p:pic>
      <p:sp>
        <p:nvSpPr>
          <p:cNvPr id="12" name="Slide Number Placeholder 11">
            <a:extLst>
              <a:ext uri="{FF2B5EF4-FFF2-40B4-BE49-F238E27FC236}">
                <a16:creationId xmlns:a16="http://schemas.microsoft.com/office/drawing/2014/main" id="{9B980734-4A24-D429-5565-96010248AE29}"/>
              </a:ext>
            </a:extLst>
          </p:cNvPr>
          <p:cNvSpPr>
            <a:spLocks noGrp="1"/>
          </p:cNvSpPr>
          <p:nvPr>
            <p:ph type="sldNum" sz="quarter" idx="12"/>
          </p:nvPr>
        </p:nvSpPr>
        <p:spPr/>
        <p:txBody>
          <a:bodyPr/>
          <a:lstStyle/>
          <a:p>
            <a:fld id="{270120A2-F708-4D21-AF84-DA39ED789A47}" type="slidenum">
              <a:rPr lang="en-US" smtClean="0"/>
              <a:t>14</a:t>
            </a:fld>
            <a:endParaRPr lang="en-US"/>
          </a:p>
        </p:txBody>
      </p:sp>
      <p:sp>
        <p:nvSpPr>
          <p:cNvPr id="2" name="TextBox 1">
            <a:extLst>
              <a:ext uri="{FF2B5EF4-FFF2-40B4-BE49-F238E27FC236}">
                <a16:creationId xmlns:a16="http://schemas.microsoft.com/office/drawing/2014/main" id="{A56496E2-115F-EF5A-A883-1AEE6E250D07}"/>
              </a:ext>
            </a:extLst>
          </p:cNvPr>
          <p:cNvSpPr txBox="1"/>
          <p:nvPr/>
        </p:nvSpPr>
        <p:spPr>
          <a:xfrm>
            <a:off x="5050972" y="6352143"/>
            <a:ext cx="5978175" cy="369332"/>
          </a:xfrm>
          <a:prstGeom prst="rect">
            <a:avLst/>
          </a:prstGeom>
          <a:noFill/>
        </p:spPr>
        <p:txBody>
          <a:bodyPr wrap="none" rtlCol="0">
            <a:spAutoFit/>
          </a:bodyPr>
          <a:lstStyle/>
          <a:p>
            <a:r>
              <a:rPr lang="en-US" dirty="0"/>
              <a:t>Source: Graph Retrieval Augmented Generation, Glenn Matlin</a:t>
            </a:r>
          </a:p>
        </p:txBody>
      </p:sp>
    </p:spTree>
    <p:extLst>
      <p:ext uri="{BB962C8B-B14F-4D97-AF65-F5344CB8AC3E}">
        <p14:creationId xmlns:p14="http://schemas.microsoft.com/office/powerpoint/2010/main" val="45615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E77A46-5370-7C6D-508D-ABEBFB8B8AA9}"/>
              </a:ext>
            </a:extLst>
          </p:cNvPr>
          <p:cNvPicPr>
            <a:picLocks noChangeAspect="1"/>
          </p:cNvPicPr>
          <p:nvPr/>
        </p:nvPicPr>
        <p:blipFill>
          <a:blip r:embed="rId3"/>
          <a:stretch>
            <a:fillRect/>
          </a:stretch>
        </p:blipFill>
        <p:spPr>
          <a:xfrm>
            <a:off x="150355" y="578258"/>
            <a:ext cx="11891289" cy="5499718"/>
          </a:xfrm>
          <a:prstGeom prst="rect">
            <a:avLst/>
          </a:prstGeom>
        </p:spPr>
      </p:pic>
      <p:sp>
        <p:nvSpPr>
          <p:cNvPr id="6" name="Title 1">
            <a:extLst>
              <a:ext uri="{FF2B5EF4-FFF2-40B4-BE49-F238E27FC236}">
                <a16:creationId xmlns:a16="http://schemas.microsoft.com/office/drawing/2014/main" id="{F7114147-8D43-A689-803F-5298BE84BD93}"/>
              </a:ext>
            </a:extLst>
          </p:cNvPr>
          <p:cNvSpPr txBox="1">
            <a:spLocks/>
          </p:cNvSpPr>
          <p:nvPr/>
        </p:nvSpPr>
        <p:spPr>
          <a:xfrm>
            <a:off x="0" y="0"/>
            <a:ext cx="10515600" cy="423151"/>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00B0F0"/>
                </a:solidFill>
                <a:latin typeface="+mn-lt"/>
              </a:rPr>
              <a:t>How </a:t>
            </a:r>
            <a:r>
              <a:rPr lang="en-US" sz="3200" b="1" dirty="0" err="1">
                <a:solidFill>
                  <a:srgbClr val="00B0F0"/>
                </a:solidFill>
                <a:latin typeface="+mn-lt"/>
              </a:rPr>
              <a:t>GraphRag</a:t>
            </a:r>
            <a:r>
              <a:rPr lang="en-US" sz="3200" b="1" dirty="0">
                <a:solidFill>
                  <a:srgbClr val="00B0F0"/>
                </a:solidFill>
                <a:latin typeface="+mn-lt"/>
              </a:rPr>
              <a:t> database is created</a:t>
            </a:r>
          </a:p>
        </p:txBody>
      </p:sp>
      <p:sp>
        <p:nvSpPr>
          <p:cNvPr id="8" name="Slide Number Placeholder 7">
            <a:extLst>
              <a:ext uri="{FF2B5EF4-FFF2-40B4-BE49-F238E27FC236}">
                <a16:creationId xmlns:a16="http://schemas.microsoft.com/office/drawing/2014/main" id="{55AD1746-3CD8-2668-B047-20425B7FA947}"/>
              </a:ext>
            </a:extLst>
          </p:cNvPr>
          <p:cNvSpPr>
            <a:spLocks noGrp="1"/>
          </p:cNvSpPr>
          <p:nvPr>
            <p:ph type="sldNum" sz="quarter" idx="12"/>
          </p:nvPr>
        </p:nvSpPr>
        <p:spPr/>
        <p:txBody>
          <a:bodyPr/>
          <a:lstStyle/>
          <a:p>
            <a:fld id="{270120A2-F708-4D21-AF84-DA39ED789A47}" type="slidenum">
              <a:rPr lang="en-US" smtClean="0"/>
              <a:t>15</a:t>
            </a:fld>
            <a:endParaRPr lang="en-US"/>
          </a:p>
        </p:txBody>
      </p:sp>
      <p:sp>
        <p:nvSpPr>
          <p:cNvPr id="3" name="TextBox 2">
            <a:extLst>
              <a:ext uri="{FF2B5EF4-FFF2-40B4-BE49-F238E27FC236}">
                <a16:creationId xmlns:a16="http://schemas.microsoft.com/office/drawing/2014/main" id="{C989E720-FA5E-0755-B7B0-77D29ADDFD45}"/>
              </a:ext>
            </a:extLst>
          </p:cNvPr>
          <p:cNvSpPr txBox="1"/>
          <p:nvPr/>
        </p:nvSpPr>
        <p:spPr>
          <a:xfrm>
            <a:off x="4648200" y="6316147"/>
            <a:ext cx="5978175" cy="369332"/>
          </a:xfrm>
          <a:prstGeom prst="rect">
            <a:avLst/>
          </a:prstGeom>
          <a:noFill/>
        </p:spPr>
        <p:txBody>
          <a:bodyPr wrap="none" rtlCol="0">
            <a:spAutoFit/>
          </a:bodyPr>
          <a:lstStyle/>
          <a:p>
            <a:r>
              <a:rPr lang="en-US" dirty="0"/>
              <a:t>Source: Graph Retrieval Augmented Generation, Glenn Matlin</a:t>
            </a:r>
          </a:p>
        </p:txBody>
      </p:sp>
    </p:spTree>
    <p:extLst>
      <p:ext uri="{BB962C8B-B14F-4D97-AF65-F5344CB8AC3E}">
        <p14:creationId xmlns:p14="http://schemas.microsoft.com/office/powerpoint/2010/main" val="1870668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D1A02-AF73-45A9-061F-8E5B7649484C}"/>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DE9ECBE1-4800-53E9-A1FC-EE4BAFC57CC1}"/>
              </a:ext>
            </a:extLst>
          </p:cNvPr>
          <p:cNvSpPr txBox="1">
            <a:spLocks/>
          </p:cNvSpPr>
          <p:nvPr/>
        </p:nvSpPr>
        <p:spPr>
          <a:xfrm>
            <a:off x="0" y="0"/>
            <a:ext cx="10515600" cy="423151"/>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a:solidFill>
                  <a:srgbClr val="00B0F0"/>
                </a:solidFill>
                <a:latin typeface="+mn-lt"/>
              </a:rPr>
              <a:t>GraphRag</a:t>
            </a:r>
            <a:r>
              <a:rPr lang="en-US" sz="3200" b="1" dirty="0">
                <a:solidFill>
                  <a:srgbClr val="00B0F0"/>
                </a:solidFill>
                <a:latin typeface="+mn-lt"/>
              </a:rPr>
              <a:t> in action</a:t>
            </a:r>
          </a:p>
        </p:txBody>
      </p:sp>
      <p:sp>
        <p:nvSpPr>
          <p:cNvPr id="8" name="Slide Number Placeholder 7">
            <a:extLst>
              <a:ext uri="{FF2B5EF4-FFF2-40B4-BE49-F238E27FC236}">
                <a16:creationId xmlns:a16="http://schemas.microsoft.com/office/drawing/2014/main" id="{F1C48F51-C03F-213F-C9D8-97C04CA0AA96}"/>
              </a:ext>
            </a:extLst>
          </p:cNvPr>
          <p:cNvSpPr>
            <a:spLocks noGrp="1"/>
          </p:cNvSpPr>
          <p:nvPr>
            <p:ph type="sldNum" sz="quarter" idx="12"/>
          </p:nvPr>
        </p:nvSpPr>
        <p:spPr/>
        <p:txBody>
          <a:bodyPr/>
          <a:lstStyle/>
          <a:p>
            <a:fld id="{270120A2-F708-4D21-AF84-DA39ED789A47}" type="slidenum">
              <a:rPr lang="en-US" smtClean="0"/>
              <a:t>16</a:t>
            </a:fld>
            <a:endParaRPr lang="en-US"/>
          </a:p>
        </p:txBody>
      </p:sp>
      <p:pic>
        <p:nvPicPr>
          <p:cNvPr id="3" name="Picture 2">
            <a:extLst>
              <a:ext uri="{FF2B5EF4-FFF2-40B4-BE49-F238E27FC236}">
                <a16:creationId xmlns:a16="http://schemas.microsoft.com/office/drawing/2014/main" id="{C98B54F1-7366-1152-28E5-1F5B049C7071}"/>
              </a:ext>
            </a:extLst>
          </p:cNvPr>
          <p:cNvPicPr>
            <a:picLocks noChangeAspect="1"/>
          </p:cNvPicPr>
          <p:nvPr/>
        </p:nvPicPr>
        <p:blipFill>
          <a:blip r:embed="rId3"/>
          <a:stretch>
            <a:fillRect/>
          </a:stretch>
        </p:blipFill>
        <p:spPr>
          <a:xfrm>
            <a:off x="287931" y="960572"/>
            <a:ext cx="11616137" cy="4936855"/>
          </a:xfrm>
          <a:prstGeom prst="rect">
            <a:avLst/>
          </a:prstGeom>
        </p:spPr>
      </p:pic>
      <p:sp>
        <p:nvSpPr>
          <p:cNvPr id="2" name="TextBox 1">
            <a:extLst>
              <a:ext uri="{FF2B5EF4-FFF2-40B4-BE49-F238E27FC236}">
                <a16:creationId xmlns:a16="http://schemas.microsoft.com/office/drawing/2014/main" id="{1F92D417-6943-1889-3E4A-30C0958F7515}"/>
              </a:ext>
            </a:extLst>
          </p:cNvPr>
          <p:cNvSpPr txBox="1"/>
          <p:nvPr/>
        </p:nvSpPr>
        <p:spPr>
          <a:xfrm>
            <a:off x="4920343" y="6352143"/>
            <a:ext cx="5978175" cy="369332"/>
          </a:xfrm>
          <a:prstGeom prst="rect">
            <a:avLst/>
          </a:prstGeom>
          <a:noFill/>
        </p:spPr>
        <p:txBody>
          <a:bodyPr wrap="none" rtlCol="0">
            <a:spAutoFit/>
          </a:bodyPr>
          <a:lstStyle/>
          <a:p>
            <a:r>
              <a:rPr lang="en-US" dirty="0"/>
              <a:t>Source: Graph Retrieval Augmented Generation, Glenn Matlin</a:t>
            </a:r>
          </a:p>
        </p:txBody>
      </p:sp>
    </p:spTree>
    <p:extLst>
      <p:ext uri="{BB962C8B-B14F-4D97-AF65-F5344CB8AC3E}">
        <p14:creationId xmlns:p14="http://schemas.microsoft.com/office/powerpoint/2010/main" val="1581214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01364-522B-1DB9-6262-D0F9D6F438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15144E-9DE9-AFD4-9D76-D3997596B4EB}"/>
              </a:ext>
            </a:extLst>
          </p:cNvPr>
          <p:cNvSpPr>
            <a:spLocks noGrp="1"/>
          </p:cNvSpPr>
          <p:nvPr>
            <p:ph type="title"/>
          </p:nvPr>
        </p:nvSpPr>
        <p:spPr>
          <a:xfrm>
            <a:off x="0" y="0"/>
            <a:ext cx="10515600" cy="423151"/>
          </a:xfrm>
        </p:spPr>
        <p:txBody>
          <a:bodyPr>
            <a:normAutofit fontScale="90000"/>
          </a:bodyPr>
          <a:lstStyle/>
          <a:p>
            <a:r>
              <a:rPr lang="en-US" sz="3200" b="1" dirty="0" err="1">
                <a:solidFill>
                  <a:srgbClr val="00B0F0"/>
                </a:solidFill>
                <a:latin typeface="+mn-lt"/>
              </a:rPr>
              <a:t>GraphRag</a:t>
            </a:r>
            <a:r>
              <a:rPr lang="en-US" sz="3200" b="1" dirty="0">
                <a:solidFill>
                  <a:srgbClr val="00B0F0"/>
                </a:solidFill>
                <a:latin typeface="+mn-lt"/>
              </a:rPr>
              <a:t> Architecture</a:t>
            </a:r>
          </a:p>
        </p:txBody>
      </p:sp>
      <p:sp>
        <p:nvSpPr>
          <p:cNvPr id="3" name="Content Placeholder 2">
            <a:extLst>
              <a:ext uri="{FF2B5EF4-FFF2-40B4-BE49-F238E27FC236}">
                <a16:creationId xmlns:a16="http://schemas.microsoft.com/office/drawing/2014/main" id="{3CFA797D-00FD-C124-BD76-22637D10C1B8}"/>
              </a:ext>
            </a:extLst>
          </p:cNvPr>
          <p:cNvSpPr>
            <a:spLocks noGrp="1"/>
          </p:cNvSpPr>
          <p:nvPr>
            <p:ph idx="1"/>
          </p:nvPr>
        </p:nvSpPr>
        <p:spPr>
          <a:xfrm>
            <a:off x="512378" y="606424"/>
            <a:ext cx="11301249" cy="5794375"/>
          </a:xfrm>
        </p:spPr>
        <p:txBody>
          <a:bodyPr>
            <a:normAutofit/>
          </a:bodyPr>
          <a:lstStyle/>
          <a:p>
            <a:r>
              <a:rPr lang="en-US" dirty="0"/>
              <a:t>Knowledge Graph: This is where we are storing our data, usually we use a Neo4j. </a:t>
            </a:r>
          </a:p>
          <a:p>
            <a:endParaRPr lang="en-US" dirty="0"/>
          </a:p>
          <a:p>
            <a:r>
              <a:rPr lang="en-US" dirty="0"/>
              <a:t>A retriever tool (Cypher): This is how </a:t>
            </a:r>
            <a:r>
              <a:rPr lang="en-US" dirty="0" err="1"/>
              <a:t>GraphRag</a:t>
            </a:r>
            <a:r>
              <a:rPr lang="en-US" dirty="0"/>
              <a:t> retrieves information from the graph, we are giving it parameters that we want to retrieve.</a:t>
            </a:r>
          </a:p>
          <a:p>
            <a:endParaRPr lang="en-US" dirty="0"/>
          </a:p>
          <a:p>
            <a:pPr>
              <a:lnSpc>
                <a:spcPct val="100000"/>
              </a:lnSpc>
              <a:spcBef>
                <a:spcPts val="0"/>
              </a:spcBef>
              <a:defRPr/>
            </a:pPr>
            <a:r>
              <a:rPr lang="en-US" dirty="0"/>
              <a:t>Formatter: We need to be able to transform our node information and relationships into something that our LLM can read. </a:t>
            </a:r>
          </a:p>
          <a:p>
            <a:pPr lvl="1">
              <a:lnSpc>
                <a:spcPct val="100000"/>
              </a:lnSpc>
              <a:spcBef>
                <a:spcPts val="0"/>
              </a:spcBef>
              <a:defRPr/>
            </a:pPr>
            <a:r>
              <a:rPr lang="en-US" sz="2800" dirty="0"/>
              <a:t>Node -&gt; JSON or text</a:t>
            </a:r>
          </a:p>
          <a:p>
            <a:pPr lvl="1">
              <a:lnSpc>
                <a:spcPct val="100000"/>
              </a:lnSpc>
              <a:spcBef>
                <a:spcPts val="0"/>
              </a:spcBef>
              <a:defRPr/>
            </a:pPr>
            <a:endParaRPr lang="en-US" sz="2800" dirty="0"/>
          </a:p>
          <a:p>
            <a:r>
              <a:rPr lang="en-US" dirty="0"/>
              <a:t>LLM or Agent: This is the the brains of our system. This is the piece that will synthesize the information formatted retrievals and answer queries.</a:t>
            </a:r>
          </a:p>
          <a:p>
            <a:endParaRPr lang="en-US" dirty="0"/>
          </a:p>
        </p:txBody>
      </p:sp>
      <p:sp>
        <p:nvSpPr>
          <p:cNvPr id="8" name="Slide Number Placeholder 7">
            <a:extLst>
              <a:ext uri="{FF2B5EF4-FFF2-40B4-BE49-F238E27FC236}">
                <a16:creationId xmlns:a16="http://schemas.microsoft.com/office/drawing/2014/main" id="{6EA2EE8A-95B1-24E5-0C3B-72E96D47EECF}"/>
              </a:ext>
            </a:extLst>
          </p:cNvPr>
          <p:cNvSpPr>
            <a:spLocks noGrp="1"/>
          </p:cNvSpPr>
          <p:nvPr>
            <p:ph type="sldNum" sz="quarter" idx="12"/>
          </p:nvPr>
        </p:nvSpPr>
        <p:spPr/>
        <p:txBody>
          <a:bodyPr/>
          <a:lstStyle/>
          <a:p>
            <a:fld id="{270120A2-F708-4D21-AF84-DA39ED789A47}" type="slidenum">
              <a:rPr lang="en-US" smtClean="0"/>
              <a:t>17</a:t>
            </a:fld>
            <a:endParaRPr lang="en-US"/>
          </a:p>
        </p:txBody>
      </p:sp>
    </p:spTree>
    <p:extLst>
      <p:ext uri="{BB962C8B-B14F-4D97-AF65-F5344CB8AC3E}">
        <p14:creationId xmlns:p14="http://schemas.microsoft.com/office/powerpoint/2010/main" val="87230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83DE2-3596-7180-E8ED-BAF95F9A172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DB327AB-E09B-02FB-2EED-46DA2BB65BB4}"/>
              </a:ext>
            </a:extLst>
          </p:cNvPr>
          <p:cNvSpPr/>
          <p:nvPr/>
        </p:nvSpPr>
        <p:spPr>
          <a:xfrm>
            <a:off x="358219" y="325872"/>
            <a:ext cx="2231395" cy="114034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Load Data &amp; Light Pre-process</a:t>
            </a:r>
          </a:p>
        </p:txBody>
      </p:sp>
      <p:sp>
        <p:nvSpPr>
          <p:cNvPr id="3" name="Rounded Rectangle 2">
            <a:extLst>
              <a:ext uri="{FF2B5EF4-FFF2-40B4-BE49-F238E27FC236}">
                <a16:creationId xmlns:a16="http://schemas.microsoft.com/office/drawing/2014/main" id="{8F0EA85D-5017-417B-DB4F-392998E699E4}"/>
              </a:ext>
            </a:extLst>
          </p:cNvPr>
          <p:cNvSpPr/>
          <p:nvPr/>
        </p:nvSpPr>
        <p:spPr>
          <a:xfrm>
            <a:off x="3177931" y="278127"/>
            <a:ext cx="2231394" cy="11991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Creation and Connection to database (Neo4j)</a:t>
            </a:r>
          </a:p>
        </p:txBody>
      </p:sp>
      <p:sp>
        <p:nvSpPr>
          <p:cNvPr id="6" name="Down Arrow 5">
            <a:extLst>
              <a:ext uri="{FF2B5EF4-FFF2-40B4-BE49-F238E27FC236}">
                <a16:creationId xmlns:a16="http://schemas.microsoft.com/office/drawing/2014/main" id="{B85AFF0B-AC8E-33B3-A4B9-F18DF9E194AF}"/>
              </a:ext>
            </a:extLst>
          </p:cNvPr>
          <p:cNvSpPr/>
          <p:nvPr/>
        </p:nvSpPr>
        <p:spPr>
          <a:xfrm rot="16200000">
            <a:off x="2723117" y="723940"/>
            <a:ext cx="393701" cy="405650"/>
          </a:xfrm>
          <a:prstGeom prst="down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916CD0F4-27B1-1AC4-AE70-A99A0B3353A2}"/>
              </a:ext>
            </a:extLst>
          </p:cNvPr>
          <p:cNvSpPr/>
          <p:nvPr/>
        </p:nvSpPr>
        <p:spPr>
          <a:xfrm rot="16200000">
            <a:off x="5597967" y="723941"/>
            <a:ext cx="393701" cy="405650"/>
          </a:xfrm>
          <a:prstGeom prst="down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5254A238-CA21-178B-5757-FF9286498F94}"/>
              </a:ext>
            </a:extLst>
          </p:cNvPr>
          <p:cNvSpPr/>
          <p:nvPr/>
        </p:nvSpPr>
        <p:spPr>
          <a:xfrm>
            <a:off x="6070032" y="278127"/>
            <a:ext cx="2044909" cy="11991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Ingestion for Graph KB</a:t>
            </a:r>
          </a:p>
        </p:txBody>
      </p:sp>
      <p:sp>
        <p:nvSpPr>
          <p:cNvPr id="14" name="Rounded Rectangle 13">
            <a:extLst>
              <a:ext uri="{FF2B5EF4-FFF2-40B4-BE49-F238E27FC236}">
                <a16:creationId xmlns:a16="http://schemas.microsoft.com/office/drawing/2014/main" id="{D0A8B9B1-178F-CB42-B17E-BE89E92785D5}"/>
              </a:ext>
            </a:extLst>
          </p:cNvPr>
          <p:cNvSpPr/>
          <p:nvPr/>
        </p:nvSpPr>
        <p:spPr>
          <a:xfrm>
            <a:off x="8889746" y="306815"/>
            <a:ext cx="2044909" cy="11991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Creation of Helper Rows</a:t>
            </a:r>
          </a:p>
        </p:txBody>
      </p:sp>
      <p:sp>
        <p:nvSpPr>
          <p:cNvPr id="16" name="Down Arrow 15">
            <a:extLst>
              <a:ext uri="{FF2B5EF4-FFF2-40B4-BE49-F238E27FC236}">
                <a16:creationId xmlns:a16="http://schemas.microsoft.com/office/drawing/2014/main" id="{C48ADA5F-FDB5-77D1-6974-9A46E3960139}"/>
              </a:ext>
            </a:extLst>
          </p:cNvPr>
          <p:cNvSpPr/>
          <p:nvPr/>
        </p:nvSpPr>
        <p:spPr>
          <a:xfrm rot="16200000">
            <a:off x="8298909" y="723940"/>
            <a:ext cx="393701" cy="405650"/>
          </a:xfrm>
          <a:prstGeom prst="down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a:extLst>
              <a:ext uri="{FF2B5EF4-FFF2-40B4-BE49-F238E27FC236}">
                <a16:creationId xmlns:a16="http://schemas.microsoft.com/office/drawing/2014/main" id="{0992FC9D-0C7E-6402-3272-DADCA3AFB025}"/>
              </a:ext>
            </a:extLst>
          </p:cNvPr>
          <p:cNvSpPr/>
          <p:nvPr/>
        </p:nvSpPr>
        <p:spPr>
          <a:xfrm>
            <a:off x="9658300" y="1546205"/>
            <a:ext cx="393701" cy="405650"/>
          </a:xfrm>
          <a:prstGeom prst="down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A7B6FAD-9C3B-2DEA-C51A-A85BF358FDE1}"/>
              </a:ext>
            </a:extLst>
          </p:cNvPr>
          <p:cNvSpPr/>
          <p:nvPr/>
        </p:nvSpPr>
        <p:spPr>
          <a:xfrm>
            <a:off x="8864805" y="1979477"/>
            <a:ext cx="1966151" cy="11292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Setting Retrieval capabilities</a:t>
            </a:r>
          </a:p>
        </p:txBody>
      </p:sp>
      <p:sp>
        <p:nvSpPr>
          <p:cNvPr id="22" name="Rounded Rectangle 21">
            <a:extLst>
              <a:ext uri="{FF2B5EF4-FFF2-40B4-BE49-F238E27FC236}">
                <a16:creationId xmlns:a16="http://schemas.microsoft.com/office/drawing/2014/main" id="{59BD5360-2B82-D139-22D8-E85EA1764533}"/>
              </a:ext>
            </a:extLst>
          </p:cNvPr>
          <p:cNvSpPr/>
          <p:nvPr/>
        </p:nvSpPr>
        <p:spPr>
          <a:xfrm>
            <a:off x="7686679" y="3526001"/>
            <a:ext cx="1930814" cy="10505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Agent A: Categorical </a:t>
            </a:r>
          </a:p>
        </p:txBody>
      </p:sp>
      <p:sp>
        <p:nvSpPr>
          <p:cNvPr id="23" name="Rounded Rectangle 22">
            <a:extLst>
              <a:ext uri="{FF2B5EF4-FFF2-40B4-BE49-F238E27FC236}">
                <a16:creationId xmlns:a16="http://schemas.microsoft.com/office/drawing/2014/main" id="{37E76B76-3B48-9E1B-E21C-01576236E73E}"/>
              </a:ext>
            </a:extLst>
          </p:cNvPr>
          <p:cNvSpPr/>
          <p:nvPr/>
        </p:nvSpPr>
        <p:spPr>
          <a:xfrm>
            <a:off x="9855150" y="3489098"/>
            <a:ext cx="1905546" cy="10797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Agent B: Probability </a:t>
            </a:r>
          </a:p>
        </p:txBody>
      </p:sp>
      <p:sp>
        <p:nvSpPr>
          <p:cNvPr id="25" name="Down Arrow 24">
            <a:extLst>
              <a:ext uri="{FF2B5EF4-FFF2-40B4-BE49-F238E27FC236}">
                <a16:creationId xmlns:a16="http://schemas.microsoft.com/office/drawing/2014/main" id="{6659376D-171E-D634-53BB-0F2D6A467DFC}"/>
              </a:ext>
            </a:extLst>
          </p:cNvPr>
          <p:cNvSpPr/>
          <p:nvPr/>
        </p:nvSpPr>
        <p:spPr>
          <a:xfrm rot="2760916">
            <a:off x="8385310" y="2999437"/>
            <a:ext cx="393701" cy="405650"/>
          </a:xfrm>
          <a:prstGeom prst="down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a:extLst>
              <a:ext uri="{FF2B5EF4-FFF2-40B4-BE49-F238E27FC236}">
                <a16:creationId xmlns:a16="http://schemas.microsoft.com/office/drawing/2014/main" id="{BB18EA06-A49E-CEAE-7636-1E1CE8F6007C}"/>
              </a:ext>
            </a:extLst>
          </p:cNvPr>
          <p:cNvSpPr/>
          <p:nvPr/>
        </p:nvSpPr>
        <p:spPr>
          <a:xfrm rot="19021079">
            <a:off x="10827239" y="2979480"/>
            <a:ext cx="393701" cy="405650"/>
          </a:xfrm>
          <a:prstGeom prst="down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a:extLst>
              <a:ext uri="{FF2B5EF4-FFF2-40B4-BE49-F238E27FC236}">
                <a16:creationId xmlns:a16="http://schemas.microsoft.com/office/drawing/2014/main" id="{A53411A8-C89D-024F-52BC-550A5BC01F62}"/>
              </a:ext>
            </a:extLst>
          </p:cNvPr>
          <p:cNvSpPr/>
          <p:nvPr/>
        </p:nvSpPr>
        <p:spPr>
          <a:xfrm rot="18988539">
            <a:off x="8587902" y="4701314"/>
            <a:ext cx="393701" cy="405650"/>
          </a:xfrm>
          <a:prstGeom prst="down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a:extLst>
              <a:ext uri="{FF2B5EF4-FFF2-40B4-BE49-F238E27FC236}">
                <a16:creationId xmlns:a16="http://schemas.microsoft.com/office/drawing/2014/main" id="{B0A68CC8-4AB8-656A-4230-0E64800EF818}"/>
              </a:ext>
            </a:extLst>
          </p:cNvPr>
          <p:cNvSpPr/>
          <p:nvPr/>
        </p:nvSpPr>
        <p:spPr>
          <a:xfrm rot="2401127">
            <a:off x="10915285" y="4696598"/>
            <a:ext cx="393701" cy="405650"/>
          </a:xfrm>
          <a:prstGeom prst="down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2F7260AC-F188-F271-C1EF-D01755A8F0E4}"/>
              </a:ext>
            </a:extLst>
          </p:cNvPr>
          <p:cNvSpPr/>
          <p:nvPr/>
        </p:nvSpPr>
        <p:spPr>
          <a:xfrm>
            <a:off x="8515327" y="5226284"/>
            <a:ext cx="2793745" cy="12592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Manager: </a:t>
            </a:r>
          </a:p>
          <a:p>
            <a:pPr algn="ctr"/>
            <a:r>
              <a:rPr lang="en-US" dirty="0"/>
              <a:t>Gives final decision</a:t>
            </a:r>
          </a:p>
          <a:p>
            <a:pPr algn="ctr"/>
            <a:r>
              <a:rPr lang="en-US" dirty="0"/>
              <a:t>(match/unsure/no match</a:t>
            </a:r>
          </a:p>
        </p:txBody>
      </p:sp>
      <p:sp>
        <p:nvSpPr>
          <p:cNvPr id="32" name="Rounded Rectangle 31">
            <a:extLst>
              <a:ext uri="{FF2B5EF4-FFF2-40B4-BE49-F238E27FC236}">
                <a16:creationId xmlns:a16="http://schemas.microsoft.com/office/drawing/2014/main" id="{36EED709-19D3-70C6-5E63-BC19E61B08FE}"/>
              </a:ext>
            </a:extLst>
          </p:cNvPr>
          <p:cNvSpPr/>
          <p:nvPr/>
        </p:nvSpPr>
        <p:spPr>
          <a:xfrm>
            <a:off x="5997642" y="5226284"/>
            <a:ext cx="1798324" cy="12592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Decision counter and storing</a:t>
            </a:r>
          </a:p>
        </p:txBody>
      </p:sp>
      <p:sp>
        <p:nvSpPr>
          <p:cNvPr id="33" name="Down Arrow 32">
            <a:extLst>
              <a:ext uri="{FF2B5EF4-FFF2-40B4-BE49-F238E27FC236}">
                <a16:creationId xmlns:a16="http://schemas.microsoft.com/office/drawing/2014/main" id="{A2FC71BB-F875-B25E-DB2A-6C5F32DF6D61}"/>
              </a:ext>
            </a:extLst>
          </p:cNvPr>
          <p:cNvSpPr/>
          <p:nvPr/>
        </p:nvSpPr>
        <p:spPr>
          <a:xfrm rot="5400000">
            <a:off x="7943627" y="5624005"/>
            <a:ext cx="393701" cy="405650"/>
          </a:xfrm>
          <a:prstGeom prst="down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FF1CDFDE-8124-23A4-8E7D-447354A2C0B9}"/>
              </a:ext>
            </a:extLst>
          </p:cNvPr>
          <p:cNvSpPr/>
          <p:nvPr/>
        </p:nvSpPr>
        <p:spPr>
          <a:xfrm>
            <a:off x="3344814" y="5226284"/>
            <a:ext cx="1954984" cy="12592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Ask user to help classify the unsure cases</a:t>
            </a:r>
          </a:p>
        </p:txBody>
      </p:sp>
      <p:sp>
        <p:nvSpPr>
          <p:cNvPr id="35" name="Down Arrow 34">
            <a:extLst>
              <a:ext uri="{FF2B5EF4-FFF2-40B4-BE49-F238E27FC236}">
                <a16:creationId xmlns:a16="http://schemas.microsoft.com/office/drawing/2014/main" id="{D2FF10EF-9342-ED41-42BE-3FF780978397}"/>
              </a:ext>
            </a:extLst>
          </p:cNvPr>
          <p:cNvSpPr/>
          <p:nvPr/>
        </p:nvSpPr>
        <p:spPr>
          <a:xfrm rot="5400000">
            <a:off x="5415299" y="5603273"/>
            <a:ext cx="393701" cy="405650"/>
          </a:xfrm>
          <a:prstGeom prst="down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D4CA29EE-2DFA-D29E-844F-9DDCCD475731}"/>
              </a:ext>
            </a:extLst>
          </p:cNvPr>
          <p:cNvSpPr/>
          <p:nvPr/>
        </p:nvSpPr>
        <p:spPr>
          <a:xfrm>
            <a:off x="416991" y="5226284"/>
            <a:ext cx="2113814" cy="12592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Exports decisions and records to a DB</a:t>
            </a:r>
          </a:p>
        </p:txBody>
      </p:sp>
      <p:sp>
        <p:nvSpPr>
          <p:cNvPr id="39" name="Down Arrow 38">
            <a:extLst>
              <a:ext uri="{FF2B5EF4-FFF2-40B4-BE49-F238E27FC236}">
                <a16:creationId xmlns:a16="http://schemas.microsoft.com/office/drawing/2014/main" id="{DDC08FCF-DE6C-FC74-C798-46CC6D814CB1}"/>
              </a:ext>
            </a:extLst>
          </p:cNvPr>
          <p:cNvSpPr/>
          <p:nvPr/>
        </p:nvSpPr>
        <p:spPr>
          <a:xfrm rot="5400000">
            <a:off x="2655714" y="5624004"/>
            <a:ext cx="393701" cy="405650"/>
          </a:xfrm>
          <a:prstGeom prst="down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Down Arrow 43">
            <a:extLst>
              <a:ext uri="{FF2B5EF4-FFF2-40B4-BE49-F238E27FC236}">
                <a16:creationId xmlns:a16="http://schemas.microsoft.com/office/drawing/2014/main" id="{2B335502-60A8-FCC7-897A-DACB129F206A}"/>
              </a:ext>
            </a:extLst>
          </p:cNvPr>
          <p:cNvSpPr/>
          <p:nvPr/>
        </p:nvSpPr>
        <p:spPr>
          <a:xfrm rot="10800000">
            <a:off x="4096777" y="4653400"/>
            <a:ext cx="393701" cy="405650"/>
          </a:xfrm>
          <a:prstGeom prst="down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45" name="Down Arrow 44">
            <a:extLst>
              <a:ext uri="{FF2B5EF4-FFF2-40B4-BE49-F238E27FC236}">
                <a16:creationId xmlns:a16="http://schemas.microsoft.com/office/drawing/2014/main" id="{C5A61C3E-3890-8F49-9533-CF586F1DF431}"/>
              </a:ext>
            </a:extLst>
          </p:cNvPr>
          <p:cNvSpPr/>
          <p:nvPr/>
        </p:nvSpPr>
        <p:spPr>
          <a:xfrm rot="16200000">
            <a:off x="6146450" y="2831976"/>
            <a:ext cx="393701" cy="2044908"/>
          </a:xfrm>
          <a:prstGeom prst="downArrow">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46" name="TextBox 45">
            <a:extLst>
              <a:ext uri="{FF2B5EF4-FFF2-40B4-BE49-F238E27FC236}">
                <a16:creationId xmlns:a16="http://schemas.microsoft.com/office/drawing/2014/main" id="{4AC95AA6-3FD6-3AC1-434F-F11A0A908D0C}"/>
              </a:ext>
            </a:extLst>
          </p:cNvPr>
          <p:cNvSpPr txBox="1"/>
          <p:nvPr/>
        </p:nvSpPr>
        <p:spPr>
          <a:xfrm>
            <a:off x="1688669" y="39695"/>
            <a:ext cx="820866" cy="369332"/>
          </a:xfrm>
          <a:prstGeom prst="rect">
            <a:avLst/>
          </a:prstGeom>
          <a:noFill/>
        </p:spPr>
        <p:txBody>
          <a:bodyPr wrap="none" rtlCol="0">
            <a:spAutoFit/>
          </a:bodyPr>
          <a:lstStyle/>
          <a:p>
            <a:r>
              <a:rPr lang="en-US" b="1" dirty="0"/>
              <a:t>START</a:t>
            </a:r>
            <a:r>
              <a:rPr lang="en-US" dirty="0"/>
              <a:t> </a:t>
            </a:r>
          </a:p>
        </p:txBody>
      </p:sp>
      <p:sp>
        <p:nvSpPr>
          <p:cNvPr id="47" name="TextBox 46">
            <a:extLst>
              <a:ext uri="{FF2B5EF4-FFF2-40B4-BE49-F238E27FC236}">
                <a16:creationId xmlns:a16="http://schemas.microsoft.com/office/drawing/2014/main" id="{4B9C082F-3995-09B1-6424-1C10A8E53D05}"/>
              </a:ext>
            </a:extLst>
          </p:cNvPr>
          <p:cNvSpPr txBox="1"/>
          <p:nvPr/>
        </p:nvSpPr>
        <p:spPr>
          <a:xfrm>
            <a:off x="1801584" y="4874384"/>
            <a:ext cx="595035" cy="369332"/>
          </a:xfrm>
          <a:prstGeom prst="rect">
            <a:avLst/>
          </a:prstGeom>
          <a:noFill/>
        </p:spPr>
        <p:txBody>
          <a:bodyPr wrap="none" rtlCol="0">
            <a:spAutoFit/>
          </a:bodyPr>
          <a:lstStyle/>
          <a:p>
            <a:r>
              <a:rPr lang="en-US" b="1" dirty="0"/>
              <a:t>END</a:t>
            </a:r>
          </a:p>
        </p:txBody>
      </p:sp>
      <p:sp>
        <p:nvSpPr>
          <p:cNvPr id="50" name="Oval 49">
            <a:extLst>
              <a:ext uri="{FF2B5EF4-FFF2-40B4-BE49-F238E27FC236}">
                <a16:creationId xmlns:a16="http://schemas.microsoft.com/office/drawing/2014/main" id="{28F61EBF-26B7-1E00-EFC2-444C592DE7C9}"/>
              </a:ext>
            </a:extLst>
          </p:cNvPr>
          <p:cNvSpPr/>
          <p:nvPr/>
        </p:nvSpPr>
        <p:spPr>
          <a:xfrm>
            <a:off x="3412503" y="2919767"/>
            <a:ext cx="1715678" cy="1649075"/>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Learn behavior from unsure cases</a:t>
            </a:r>
          </a:p>
        </p:txBody>
      </p:sp>
      <p:sp>
        <p:nvSpPr>
          <p:cNvPr id="7" name="Rectangle 6">
            <a:extLst>
              <a:ext uri="{FF2B5EF4-FFF2-40B4-BE49-F238E27FC236}">
                <a16:creationId xmlns:a16="http://schemas.microsoft.com/office/drawing/2014/main" id="{EF67FE27-443F-D937-14AC-E00BA27C2933}"/>
              </a:ext>
            </a:extLst>
          </p:cNvPr>
          <p:cNvSpPr/>
          <p:nvPr/>
        </p:nvSpPr>
        <p:spPr>
          <a:xfrm>
            <a:off x="7467600" y="3429000"/>
            <a:ext cx="4461164" cy="1224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BC3EE1BA-6624-9BF8-5A5E-4603C38BAD25}"/>
              </a:ext>
            </a:extLst>
          </p:cNvPr>
          <p:cNvSpPr>
            <a:spLocks noGrp="1"/>
          </p:cNvSpPr>
          <p:nvPr>
            <p:ph type="sldNum" sz="quarter" idx="12"/>
          </p:nvPr>
        </p:nvSpPr>
        <p:spPr/>
        <p:txBody>
          <a:bodyPr/>
          <a:lstStyle/>
          <a:p>
            <a:fld id="{270120A2-F708-4D21-AF84-DA39ED789A47}" type="slidenum">
              <a:rPr lang="en-US" smtClean="0"/>
              <a:t>18</a:t>
            </a:fld>
            <a:endParaRPr lang="en-US"/>
          </a:p>
        </p:txBody>
      </p:sp>
    </p:spTree>
    <p:extLst>
      <p:ext uri="{BB962C8B-B14F-4D97-AF65-F5344CB8AC3E}">
        <p14:creationId xmlns:p14="http://schemas.microsoft.com/office/powerpoint/2010/main" val="275601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9D463-67DC-3D93-EC06-09CD31ADBC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57F129-A464-32CB-E42E-FD2F045FCFDB}"/>
              </a:ext>
            </a:extLst>
          </p:cNvPr>
          <p:cNvSpPr>
            <a:spLocks noGrp="1"/>
          </p:cNvSpPr>
          <p:nvPr>
            <p:ph type="title"/>
          </p:nvPr>
        </p:nvSpPr>
        <p:spPr>
          <a:xfrm>
            <a:off x="0" y="0"/>
            <a:ext cx="10515600" cy="423151"/>
          </a:xfrm>
        </p:spPr>
        <p:txBody>
          <a:bodyPr>
            <a:normAutofit fontScale="90000"/>
          </a:bodyPr>
          <a:lstStyle/>
          <a:p>
            <a:r>
              <a:rPr lang="en-US" sz="3200" b="1" dirty="0">
                <a:solidFill>
                  <a:srgbClr val="00B0F0"/>
                </a:solidFill>
                <a:latin typeface="+mn-lt"/>
              </a:rPr>
              <a:t>Dataset and Metrics</a:t>
            </a:r>
          </a:p>
        </p:txBody>
      </p:sp>
      <p:sp>
        <p:nvSpPr>
          <p:cNvPr id="3" name="Content Placeholder 2">
            <a:extLst>
              <a:ext uri="{FF2B5EF4-FFF2-40B4-BE49-F238E27FC236}">
                <a16:creationId xmlns:a16="http://schemas.microsoft.com/office/drawing/2014/main" id="{1FD3BBF0-F60E-EA62-316D-6A9D1D0508CA}"/>
              </a:ext>
            </a:extLst>
          </p:cNvPr>
          <p:cNvSpPr>
            <a:spLocks noGrp="1"/>
          </p:cNvSpPr>
          <p:nvPr>
            <p:ph idx="1"/>
          </p:nvPr>
        </p:nvSpPr>
        <p:spPr>
          <a:xfrm>
            <a:off x="512378" y="606424"/>
            <a:ext cx="11301249" cy="5794375"/>
          </a:xfrm>
        </p:spPr>
        <p:txBody>
          <a:bodyPr>
            <a:normAutofit/>
          </a:bodyPr>
          <a:lstStyle/>
          <a:p>
            <a:r>
              <a:rPr lang="en-US" sz="2600" dirty="0"/>
              <a:t>The dataset that we are testing on is the Abt-Buy a very common benchmark for entity resolution problem.</a:t>
            </a:r>
          </a:p>
          <a:p>
            <a:r>
              <a:rPr lang="en-US" sz="2600" dirty="0"/>
              <a:t>Values in this dataset are rather textual and describe various product features</a:t>
            </a:r>
          </a:p>
          <a:p>
            <a:r>
              <a:rPr lang="en-US" sz="2600" dirty="0"/>
              <a:t>The efficiency of our pipeline will be measured by the following metrics:</a:t>
            </a:r>
          </a:p>
          <a:p>
            <a:endParaRPr lang="en-US" sz="2600" dirty="0"/>
          </a:p>
          <a:p>
            <a:pPr marL="0" indent="0">
              <a:buNone/>
            </a:pPr>
            <a:endParaRPr lang="en-US" sz="2600" dirty="0"/>
          </a:p>
          <a:p>
            <a:endParaRPr lang="en-US" sz="2600" dirty="0"/>
          </a:p>
          <a:p>
            <a:endParaRPr lang="en-US" sz="2600" dirty="0"/>
          </a:p>
          <a:p>
            <a:pPr marL="0" indent="0">
              <a:buNone/>
            </a:pPr>
            <a:endParaRPr lang="en-US" sz="2600" dirty="0"/>
          </a:p>
          <a:p>
            <a:pPr lvl="1"/>
            <a:endParaRPr lang="en-US" sz="2200"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0516F31-67FD-DED9-C28B-1DF5B428B5AB}"/>
                  </a:ext>
                </a:extLst>
              </p:cNvPr>
              <p:cNvGraphicFramePr>
                <a:graphicFrameLocks noGrp="1"/>
              </p:cNvGraphicFramePr>
              <p:nvPr>
                <p:extLst>
                  <p:ext uri="{D42A27DB-BD31-4B8C-83A1-F6EECF244321}">
                    <p14:modId xmlns:p14="http://schemas.microsoft.com/office/powerpoint/2010/main" val="1657290552"/>
                  </p:ext>
                </p:extLst>
              </p:nvPr>
            </p:nvGraphicFramePr>
            <p:xfrm>
              <a:off x="1339404" y="2691685"/>
              <a:ext cx="9481521" cy="3386246"/>
            </p:xfrm>
            <a:graphic>
              <a:graphicData uri="http://schemas.openxmlformats.org/drawingml/2006/table">
                <a:tbl>
                  <a:tblPr firstRow="1" bandRow="1">
                    <a:tableStyleId>{5C22544A-7EE6-4342-B048-85BDC9FD1C3A}</a:tableStyleId>
                  </a:tblPr>
                  <a:tblGrid>
                    <a:gridCol w="3160507">
                      <a:extLst>
                        <a:ext uri="{9D8B030D-6E8A-4147-A177-3AD203B41FA5}">
                          <a16:colId xmlns:a16="http://schemas.microsoft.com/office/drawing/2014/main" val="3983768347"/>
                        </a:ext>
                      </a:extLst>
                    </a:gridCol>
                    <a:gridCol w="3160507">
                      <a:extLst>
                        <a:ext uri="{9D8B030D-6E8A-4147-A177-3AD203B41FA5}">
                          <a16:colId xmlns:a16="http://schemas.microsoft.com/office/drawing/2014/main" val="1423689409"/>
                        </a:ext>
                      </a:extLst>
                    </a:gridCol>
                    <a:gridCol w="3160507">
                      <a:extLst>
                        <a:ext uri="{9D8B030D-6E8A-4147-A177-3AD203B41FA5}">
                          <a16:colId xmlns:a16="http://schemas.microsoft.com/office/drawing/2014/main" val="3934226082"/>
                        </a:ext>
                      </a:extLst>
                    </a:gridCol>
                  </a:tblGrid>
                  <a:tr h="547494">
                    <a:tc>
                      <a:txBody>
                        <a:bodyPr/>
                        <a:lstStyle/>
                        <a:p>
                          <a:r>
                            <a:rPr lang="en-US" dirty="0"/>
                            <a:t>Metric</a:t>
                          </a:r>
                        </a:p>
                      </a:txBody>
                      <a:tcPr/>
                    </a:tc>
                    <a:tc>
                      <a:txBody>
                        <a:bodyPr/>
                        <a:lstStyle/>
                        <a:p>
                          <a:r>
                            <a:rPr lang="en-US" dirty="0"/>
                            <a:t>Question it answers</a:t>
                          </a:r>
                        </a:p>
                      </a:txBody>
                      <a:tcPr/>
                    </a:tc>
                    <a:tc>
                      <a:txBody>
                        <a:bodyPr/>
                        <a:lstStyle/>
                        <a:p>
                          <a:r>
                            <a:rPr lang="en-US" dirty="0"/>
                            <a:t>Formula</a:t>
                          </a:r>
                        </a:p>
                      </a:txBody>
                      <a:tcPr/>
                    </a:tc>
                    <a:extLst>
                      <a:ext uri="{0D108BD9-81ED-4DB2-BD59-A6C34878D82A}">
                        <a16:rowId xmlns:a16="http://schemas.microsoft.com/office/drawing/2014/main" val="2173342785"/>
                      </a:ext>
                    </a:extLst>
                  </a:tr>
                  <a:tr h="1419376">
                    <a:tc>
                      <a:txBody>
                        <a:bodyPr/>
                        <a:lstStyle/>
                        <a:p>
                          <a:r>
                            <a:rPr lang="en-US" dirty="0"/>
                            <a:t>Precision</a:t>
                          </a:r>
                        </a:p>
                      </a:txBody>
                      <a:tcPr/>
                    </a:tc>
                    <a:tc>
                      <a:txBody>
                        <a:bodyPr/>
                        <a:lstStyle/>
                        <a:p>
                          <a:r>
                            <a:rPr lang="en-US" dirty="0"/>
                            <a:t>Of my MATCH predictions, how many were right?</a:t>
                          </a:r>
                        </a:p>
                        <a:p>
                          <a:endParaRPr lang="en-US" dirty="0"/>
                        </a:p>
                      </a:txBody>
                      <a:tcPr/>
                    </a:tc>
                    <a:tc>
                      <a:txBody>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m:t>
                                    </m:r>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m:t>
                                    </m:r>
                                  </m:den>
                                </m:f>
                              </m:oMath>
                            </m:oMathPara>
                          </a14:m>
                          <a:endParaRPr lang="en-US" dirty="0"/>
                        </a:p>
                      </a:txBody>
                      <a:tcPr/>
                    </a:tc>
                    <a:extLst>
                      <a:ext uri="{0D108BD9-81ED-4DB2-BD59-A6C34878D82A}">
                        <a16:rowId xmlns:a16="http://schemas.microsoft.com/office/drawing/2014/main" val="2570494518"/>
                      </a:ext>
                    </a:extLst>
                  </a:tr>
                  <a:tr h="1419376">
                    <a:tc>
                      <a:txBody>
                        <a:bodyPr/>
                        <a:lstStyle/>
                        <a:p>
                          <a:r>
                            <a:rPr lang="en-US" dirty="0"/>
                            <a:t>Recall</a:t>
                          </a:r>
                        </a:p>
                      </a:txBody>
                      <a:tcPr/>
                    </a:tc>
                    <a:tc>
                      <a:txBody>
                        <a:bodyPr/>
                        <a:lstStyle/>
                        <a:p>
                          <a:r>
                            <a:rPr lang="en-US" dirty="0"/>
                            <a:t>Of all the real matches, how many did I find?</a:t>
                          </a:r>
                        </a:p>
                        <a:p>
                          <a:endParaRPr lang="en-US" dirty="0"/>
                        </a:p>
                      </a:txBody>
                      <a:tcPr/>
                    </a:tc>
                    <a:tc>
                      <a:txBody>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m:t>
                                    </m:r>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𝐹𝑁</m:t>
                                    </m:r>
                                    <m:r>
                                      <a:rPr lang="en-US" b="0" i="1" smtClean="0">
                                        <a:latin typeface="Cambria Math" panose="02040503050406030204" pitchFamily="18" charset="0"/>
                                      </a:rPr>
                                      <m:t>)</m:t>
                                    </m:r>
                                  </m:den>
                                </m:f>
                              </m:oMath>
                            </m:oMathPara>
                          </a14:m>
                          <a:endParaRPr lang="en-US" dirty="0"/>
                        </a:p>
                      </a:txBody>
                      <a:tcPr/>
                    </a:tc>
                    <a:extLst>
                      <a:ext uri="{0D108BD9-81ED-4DB2-BD59-A6C34878D82A}">
                        <a16:rowId xmlns:a16="http://schemas.microsoft.com/office/drawing/2014/main" val="2402141155"/>
                      </a:ext>
                    </a:extLst>
                  </a:tr>
                </a:tbl>
              </a:graphicData>
            </a:graphic>
          </p:graphicFrame>
        </mc:Choice>
        <mc:Fallback xmlns="">
          <p:graphicFrame>
            <p:nvGraphicFramePr>
              <p:cNvPr id="5" name="Table 4">
                <a:extLst>
                  <a:ext uri="{FF2B5EF4-FFF2-40B4-BE49-F238E27FC236}">
                    <a16:creationId xmlns:a16="http://schemas.microsoft.com/office/drawing/2014/main" id="{F0516F31-67FD-DED9-C28B-1DF5B428B5AB}"/>
                  </a:ext>
                </a:extLst>
              </p:cNvPr>
              <p:cNvGraphicFramePr>
                <a:graphicFrameLocks noGrp="1"/>
              </p:cNvGraphicFramePr>
              <p:nvPr>
                <p:extLst>
                  <p:ext uri="{D42A27DB-BD31-4B8C-83A1-F6EECF244321}">
                    <p14:modId xmlns:p14="http://schemas.microsoft.com/office/powerpoint/2010/main" val="1657290552"/>
                  </p:ext>
                </p:extLst>
              </p:nvPr>
            </p:nvGraphicFramePr>
            <p:xfrm>
              <a:off x="1339404" y="2691685"/>
              <a:ext cx="9481521" cy="3386246"/>
            </p:xfrm>
            <a:graphic>
              <a:graphicData uri="http://schemas.openxmlformats.org/drawingml/2006/table">
                <a:tbl>
                  <a:tblPr firstRow="1" bandRow="1">
                    <a:tableStyleId>{5C22544A-7EE6-4342-B048-85BDC9FD1C3A}</a:tableStyleId>
                  </a:tblPr>
                  <a:tblGrid>
                    <a:gridCol w="3160507">
                      <a:extLst>
                        <a:ext uri="{9D8B030D-6E8A-4147-A177-3AD203B41FA5}">
                          <a16:colId xmlns:a16="http://schemas.microsoft.com/office/drawing/2014/main" val="3983768347"/>
                        </a:ext>
                      </a:extLst>
                    </a:gridCol>
                    <a:gridCol w="3160507">
                      <a:extLst>
                        <a:ext uri="{9D8B030D-6E8A-4147-A177-3AD203B41FA5}">
                          <a16:colId xmlns:a16="http://schemas.microsoft.com/office/drawing/2014/main" val="1423689409"/>
                        </a:ext>
                      </a:extLst>
                    </a:gridCol>
                    <a:gridCol w="3160507">
                      <a:extLst>
                        <a:ext uri="{9D8B030D-6E8A-4147-A177-3AD203B41FA5}">
                          <a16:colId xmlns:a16="http://schemas.microsoft.com/office/drawing/2014/main" val="3934226082"/>
                        </a:ext>
                      </a:extLst>
                    </a:gridCol>
                  </a:tblGrid>
                  <a:tr h="547494">
                    <a:tc>
                      <a:txBody>
                        <a:bodyPr/>
                        <a:lstStyle/>
                        <a:p>
                          <a:r>
                            <a:rPr lang="en-US" dirty="0"/>
                            <a:t>Metric</a:t>
                          </a:r>
                        </a:p>
                      </a:txBody>
                      <a:tcPr/>
                    </a:tc>
                    <a:tc>
                      <a:txBody>
                        <a:bodyPr/>
                        <a:lstStyle/>
                        <a:p>
                          <a:r>
                            <a:rPr lang="en-US" dirty="0"/>
                            <a:t>Question it answers</a:t>
                          </a:r>
                        </a:p>
                      </a:txBody>
                      <a:tcPr/>
                    </a:tc>
                    <a:tc>
                      <a:txBody>
                        <a:bodyPr/>
                        <a:lstStyle/>
                        <a:p>
                          <a:r>
                            <a:rPr lang="en-US" dirty="0"/>
                            <a:t>Formula</a:t>
                          </a:r>
                        </a:p>
                      </a:txBody>
                      <a:tcPr/>
                    </a:tc>
                    <a:extLst>
                      <a:ext uri="{0D108BD9-81ED-4DB2-BD59-A6C34878D82A}">
                        <a16:rowId xmlns:a16="http://schemas.microsoft.com/office/drawing/2014/main" val="2173342785"/>
                      </a:ext>
                    </a:extLst>
                  </a:tr>
                  <a:tr h="1419376">
                    <a:tc>
                      <a:txBody>
                        <a:bodyPr/>
                        <a:lstStyle/>
                        <a:p>
                          <a:r>
                            <a:rPr lang="en-US" dirty="0"/>
                            <a:t>Precision</a:t>
                          </a:r>
                        </a:p>
                      </a:txBody>
                      <a:tcPr/>
                    </a:tc>
                    <a:tc>
                      <a:txBody>
                        <a:bodyPr/>
                        <a:lstStyle/>
                        <a:p>
                          <a:r>
                            <a:rPr lang="en-US" dirty="0"/>
                            <a:t>Of my MATCH predictions, how many were right?</a:t>
                          </a:r>
                        </a:p>
                        <a:p>
                          <a:endParaRPr lang="en-US" dirty="0"/>
                        </a:p>
                      </a:txBody>
                      <a:tcPr/>
                    </a:tc>
                    <a:tc>
                      <a:txBody>
                        <a:bodyPr/>
                        <a:lstStyle/>
                        <a:p>
                          <a:endParaRPr lang="en-US"/>
                        </a:p>
                      </a:txBody>
                      <a:tcPr>
                        <a:blipFill>
                          <a:blip r:embed="rId3"/>
                          <a:stretch>
                            <a:fillRect l="-200803" t="-39823" r="-803" b="-100885"/>
                          </a:stretch>
                        </a:blipFill>
                      </a:tcPr>
                    </a:tc>
                    <a:extLst>
                      <a:ext uri="{0D108BD9-81ED-4DB2-BD59-A6C34878D82A}">
                        <a16:rowId xmlns:a16="http://schemas.microsoft.com/office/drawing/2014/main" val="2570494518"/>
                      </a:ext>
                    </a:extLst>
                  </a:tr>
                  <a:tr h="1419376">
                    <a:tc>
                      <a:txBody>
                        <a:bodyPr/>
                        <a:lstStyle/>
                        <a:p>
                          <a:r>
                            <a:rPr lang="en-US" dirty="0"/>
                            <a:t>Recall</a:t>
                          </a:r>
                        </a:p>
                      </a:txBody>
                      <a:tcPr/>
                    </a:tc>
                    <a:tc>
                      <a:txBody>
                        <a:bodyPr/>
                        <a:lstStyle/>
                        <a:p>
                          <a:r>
                            <a:rPr lang="en-US" dirty="0"/>
                            <a:t>Of all the real matches, how many did I find?</a:t>
                          </a:r>
                        </a:p>
                        <a:p>
                          <a:endParaRPr lang="en-US" dirty="0"/>
                        </a:p>
                      </a:txBody>
                      <a:tcPr/>
                    </a:tc>
                    <a:tc>
                      <a:txBody>
                        <a:bodyPr/>
                        <a:lstStyle/>
                        <a:p>
                          <a:endParaRPr lang="en-US"/>
                        </a:p>
                      </a:txBody>
                      <a:tcPr>
                        <a:blipFill>
                          <a:blip r:embed="rId3"/>
                          <a:stretch>
                            <a:fillRect l="-200803" t="-141071" r="-803" b="-1786"/>
                          </a:stretch>
                        </a:blipFill>
                      </a:tcPr>
                    </a:tc>
                    <a:extLst>
                      <a:ext uri="{0D108BD9-81ED-4DB2-BD59-A6C34878D82A}">
                        <a16:rowId xmlns:a16="http://schemas.microsoft.com/office/drawing/2014/main" val="2402141155"/>
                      </a:ext>
                    </a:extLst>
                  </a:tr>
                </a:tbl>
              </a:graphicData>
            </a:graphic>
          </p:graphicFrame>
        </mc:Fallback>
      </mc:AlternateContent>
      <p:sp>
        <p:nvSpPr>
          <p:cNvPr id="6" name="TextBox 5">
            <a:extLst>
              <a:ext uri="{FF2B5EF4-FFF2-40B4-BE49-F238E27FC236}">
                <a16:creationId xmlns:a16="http://schemas.microsoft.com/office/drawing/2014/main" id="{FBFB5850-00BF-569D-1CD6-1FB46BC8CDE8}"/>
              </a:ext>
            </a:extLst>
          </p:cNvPr>
          <p:cNvSpPr txBox="1"/>
          <p:nvPr/>
        </p:nvSpPr>
        <p:spPr>
          <a:xfrm>
            <a:off x="7426036" y="6553200"/>
            <a:ext cx="184731" cy="369332"/>
          </a:xfrm>
          <a:prstGeom prst="rect">
            <a:avLst/>
          </a:prstGeom>
          <a:noFill/>
        </p:spPr>
        <p:txBody>
          <a:bodyPr wrap="none" rtlCol="0">
            <a:spAutoFit/>
          </a:bodyPr>
          <a:lstStyle/>
          <a:p>
            <a:endParaRPr lang="en-US" dirty="0"/>
          </a:p>
        </p:txBody>
      </p:sp>
      <p:sp>
        <p:nvSpPr>
          <p:cNvPr id="11" name="Slide Number Placeholder 10">
            <a:extLst>
              <a:ext uri="{FF2B5EF4-FFF2-40B4-BE49-F238E27FC236}">
                <a16:creationId xmlns:a16="http://schemas.microsoft.com/office/drawing/2014/main" id="{9573C70E-7D1B-1BC9-563D-67EB09D425AC}"/>
              </a:ext>
            </a:extLst>
          </p:cNvPr>
          <p:cNvSpPr>
            <a:spLocks noGrp="1"/>
          </p:cNvSpPr>
          <p:nvPr>
            <p:ph type="sldNum" sz="quarter" idx="12"/>
          </p:nvPr>
        </p:nvSpPr>
        <p:spPr/>
        <p:txBody>
          <a:bodyPr/>
          <a:lstStyle/>
          <a:p>
            <a:fld id="{270120A2-F708-4D21-AF84-DA39ED789A47}" type="slidenum">
              <a:rPr lang="en-US" smtClean="0"/>
              <a:t>19</a:t>
            </a:fld>
            <a:endParaRPr lang="en-US"/>
          </a:p>
        </p:txBody>
      </p:sp>
    </p:spTree>
    <p:extLst>
      <p:ext uri="{BB962C8B-B14F-4D97-AF65-F5344CB8AC3E}">
        <p14:creationId xmlns:p14="http://schemas.microsoft.com/office/powerpoint/2010/main" val="2430837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09B3D-21CD-401B-5666-0F906E211F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B0F0D6-81D6-FBF4-C30E-2CDC2F2324DF}"/>
              </a:ext>
            </a:extLst>
          </p:cNvPr>
          <p:cNvSpPr>
            <a:spLocks noGrp="1"/>
          </p:cNvSpPr>
          <p:nvPr>
            <p:ph type="title"/>
          </p:nvPr>
        </p:nvSpPr>
        <p:spPr>
          <a:xfrm>
            <a:off x="0" y="78498"/>
            <a:ext cx="10515600" cy="423151"/>
          </a:xfrm>
        </p:spPr>
        <p:txBody>
          <a:bodyPr>
            <a:normAutofit fontScale="90000"/>
          </a:bodyPr>
          <a:lstStyle/>
          <a:p>
            <a:r>
              <a:rPr lang="en-US" sz="3200" b="1" dirty="0">
                <a:solidFill>
                  <a:srgbClr val="00B0F0"/>
                </a:solidFill>
                <a:latin typeface="+mn-lt"/>
              </a:rPr>
              <a:t>Outline</a:t>
            </a:r>
          </a:p>
        </p:txBody>
      </p:sp>
      <p:sp>
        <p:nvSpPr>
          <p:cNvPr id="3" name="Content Placeholder 2">
            <a:extLst>
              <a:ext uri="{FF2B5EF4-FFF2-40B4-BE49-F238E27FC236}">
                <a16:creationId xmlns:a16="http://schemas.microsoft.com/office/drawing/2014/main" id="{8894BFB7-D3B8-5371-44BE-4D253990BC17}"/>
              </a:ext>
            </a:extLst>
          </p:cNvPr>
          <p:cNvSpPr>
            <a:spLocks noGrp="1"/>
          </p:cNvSpPr>
          <p:nvPr>
            <p:ph idx="1"/>
          </p:nvPr>
        </p:nvSpPr>
        <p:spPr>
          <a:xfrm>
            <a:off x="445375" y="531812"/>
            <a:ext cx="11301249" cy="5794375"/>
          </a:xfrm>
        </p:spPr>
        <p:txBody>
          <a:bodyPr>
            <a:normAutofit/>
          </a:bodyPr>
          <a:lstStyle/>
          <a:p>
            <a:r>
              <a:rPr lang="en-US" dirty="0"/>
              <a:t>Artificial Intelligence</a:t>
            </a:r>
          </a:p>
          <a:p>
            <a:r>
              <a:rPr lang="en-US" dirty="0"/>
              <a:t>Agentic AI</a:t>
            </a:r>
          </a:p>
          <a:p>
            <a:r>
              <a:rPr lang="en-US" dirty="0"/>
              <a:t>Introduction of </a:t>
            </a:r>
            <a:r>
              <a:rPr lang="en-US" dirty="0" err="1"/>
              <a:t>LangChain</a:t>
            </a:r>
            <a:r>
              <a:rPr lang="en-US" dirty="0"/>
              <a:t> </a:t>
            </a:r>
          </a:p>
          <a:p>
            <a:r>
              <a:rPr lang="en-US" dirty="0"/>
              <a:t>Introduction to </a:t>
            </a:r>
            <a:r>
              <a:rPr lang="en-US" dirty="0" err="1"/>
              <a:t>LangGraph</a:t>
            </a:r>
            <a:endParaRPr lang="en-US" dirty="0"/>
          </a:p>
          <a:p>
            <a:pPr lvl="1"/>
            <a:r>
              <a:rPr lang="en-US" sz="2600" dirty="0"/>
              <a:t>Highlight improvements and changes from Chain to Graph</a:t>
            </a:r>
          </a:p>
          <a:p>
            <a:r>
              <a:rPr lang="en-US" dirty="0"/>
              <a:t>RAG and its functionality</a:t>
            </a:r>
          </a:p>
          <a:p>
            <a:r>
              <a:rPr lang="en-US" dirty="0"/>
              <a:t>Improvements made on RAG to get to </a:t>
            </a:r>
            <a:r>
              <a:rPr lang="en-US" dirty="0" err="1"/>
              <a:t>GraphRag</a:t>
            </a:r>
            <a:endParaRPr lang="en-US" dirty="0"/>
          </a:p>
          <a:p>
            <a:r>
              <a:rPr lang="en-US" dirty="0" err="1"/>
              <a:t>GraphRag</a:t>
            </a:r>
            <a:r>
              <a:rPr lang="en-US" dirty="0"/>
              <a:t> uses and architecture</a:t>
            </a:r>
          </a:p>
          <a:p>
            <a:r>
              <a:rPr lang="en-US" dirty="0"/>
              <a:t>Breakdown of existing pipeline</a:t>
            </a:r>
          </a:p>
          <a:p>
            <a:endParaRPr lang="en-US" dirty="0"/>
          </a:p>
          <a:p>
            <a:endParaRPr lang="en-US" dirty="0"/>
          </a:p>
        </p:txBody>
      </p:sp>
      <p:sp>
        <p:nvSpPr>
          <p:cNvPr id="9" name="Slide Number Placeholder 8">
            <a:extLst>
              <a:ext uri="{FF2B5EF4-FFF2-40B4-BE49-F238E27FC236}">
                <a16:creationId xmlns:a16="http://schemas.microsoft.com/office/drawing/2014/main" id="{EDAD1A74-08FE-45CB-5332-66A67D101A4A}"/>
              </a:ext>
            </a:extLst>
          </p:cNvPr>
          <p:cNvSpPr>
            <a:spLocks noGrp="1"/>
          </p:cNvSpPr>
          <p:nvPr>
            <p:ph type="sldNum" sz="quarter" idx="12"/>
          </p:nvPr>
        </p:nvSpPr>
        <p:spPr/>
        <p:txBody>
          <a:bodyPr/>
          <a:lstStyle/>
          <a:p>
            <a:fld id="{270120A2-F708-4D21-AF84-DA39ED789A47}" type="slidenum">
              <a:rPr lang="en-US" smtClean="0"/>
              <a:t>2</a:t>
            </a:fld>
            <a:endParaRPr lang="en-US" dirty="0"/>
          </a:p>
        </p:txBody>
      </p:sp>
    </p:spTree>
    <p:extLst>
      <p:ext uri="{BB962C8B-B14F-4D97-AF65-F5344CB8AC3E}">
        <p14:creationId xmlns:p14="http://schemas.microsoft.com/office/powerpoint/2010/main" val="4256355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02D1D-118C-1413-966C-884EB11856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534A94-E9B8-FA37-4DFB-FA1F4EC04060}"/>
              </a:ext>
            </a:extLst>
          </p:cNvPr>
          <p:cNvSpPr>
            <a:spLocks noGrp="1"/>
          </p:cNvSpPr>
          <p:nvPr>
            <p:ph type="title"/>
          </p:nvPr>
        </p:nvSpPr>
        <p:spPr>
          <a:xfrm>
            <a:off x="0" y="0"/>
            <a:ext cx="10515600" cy="423151"/>
          </a:xfrm>
        </p:spPr>
        <p:txBody>
          <a:bodyPr>
            <a:normAutofit fontScale="90000"/>
          </a:bodyPr>
          <a:lstStyle/>
          <a:p>
            <a:r>
              <a:rPr lang="en-US" sz="3200" b="1" dirty="0">
                <a:solidFill>
                  <a:srgbClr val="00B0F0"/>
                </a:solidFill>
                <a:latin typeface="+mn-lt"/>
              </a:rPr>
              <a:t>Code Explanation: Loading and Preprocessing</a:t>
            </a:r>
          </a:p>
        </p:txBody>
      </p:sp>
      <p:sp>
        <p:nvSpPr>
          <p:cNvPr id="3" name="Content Placeholder 2">
            <a:extLst>
              <a:ext uri="{FF2B5EF4-FFF2-40B4-BE49-F238E27FC236}">
                <a16:creationId xmlns:a16="http://schemas.microsoft.com/office/drawing/2014/main" id="{73C6303A-5474-B3B7-12DC-595F1AD4E052}"/>
              </a:ext>
            </a:extLst>
          </p:cNvPr>
          <p:cNvSpPr>
            <a:spLocks noGrp="1"/>
          </p:cNvSpPr>
          <p:nvPr>
            <p:ph idx="1"/>
          </p:nvPr>
        </p:nvSpPr>
        <p:spPr>
          <a:xfrm>
            <a:off x="55692" y="1574800"/>
            <a:ext cx="2058276" cy="3708400"/>
          </a:xfrm>
        </p:spPr>
        <p:txBody>
          <a:bodyPr>
            <a:normAutofit/>
          </a:bodyPr>
          <a:lstStyle/>
          <a:p>
            <a:r>
              <a:rPr lang="en-US" sz="2400" dirty="0"/>
              <a:t>In this step, we are cleaning the name of the products as well as extracting its brand from their name </a:t>
            </a:r>
          </a:p>
        </p:txBody>
      </p:sp>
      <p:pic>
        <p:nvPicPr>
          <p:cNvPr id="11" name="Picture 10">
            <a:extLst>
              <a:ext uri="{FF2B5EF4-FFF2-40B4-BE49-F238E27FC236}">
                <a16:creationId xmlns:a16="http://schemas.microsoft.com/office/drawing/2014/main" id="{1A0AAC38-C73C-B992-90C5-E0409060E6F3}"/>
              </a:ext>
            </a:extLst>
          </p:cNvPr>
          <p:cNvPicPr>
            <a:picLocks noChangeAspect="1"/>
          </p:cNvPicPr>
          <p:nvPr/>
        </p:nvPicPr>
        <p:blipFill>
          <a:blip r:embed="rId3"/>
          <a:stretch>
            <a:fillRect/>
          </a:stretch>
        </p:blipFill>
        <p:spPr>
          <a:xfrm>
            <a:off x="2296253" y="583725"/>
            <a:ext cx="9840055" cy="5593602"/>
          </a:xfrm>
          <a:prstGeom prst="rect">
            <a:avLst/>
          </a:prstGeom>
        </p:spPr>
      </p:pic>
      <p:sp>
        <p:nvSpPr>
          <p:cNvPr id="6" name="Rectangle 5">
            <a:extLst>
              <a:ext uri="{FF2B5EF4-FFF2-40B4-BE49-F238E27FC236}">
                <a16:creationId xmlns:a16="http://schemas.microsoft.com/office/drawing/2014/main" id="{38C6FBAC-9D57-C5F2-28F5-D28E62A1847A}"/>
              </a:ext>
            </a:extLst>
          </p:cNvPr>
          <p:cNvSpPr/>
          <p:nvPr/>
        </p:nvSpPr>
        <p:spPr>
          <a:xfrm>
            <a:off x="2296253" y="583725"/>
            <a:ext cx="7272750" cy="13738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AB2E9EA-E12C-1F93-BADF-DFB8F6C3FA51}"/>
              </a:ext>
            </a:extLst>
          </p:cNvPr>
          <p:cNvSpPr/>
          <p:nvPr/>
        </p:nvSpPr>
        <p:spPr>
          <a:xfrm>
            <a:off x="2296253" y="3541690"/>
            <a:ext cx="9552310" cy="13265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0AC924FF-1D9B-5B26-5903-9E621A8162D6}"/>
              </a:ext>
            </a:extLst>
          </p:cNvPr>
          <p:cNvSpPr>
            <a:spLocks noGrp="1"/>
          </p:cNvSpPr>
          <p:nvPr>
            <p:ph type="sldNum" sz="quarter" idx="12"/>
          </p:nvPr>
        </p:nvSpPr>
        <p:spPr/>
        <p:txBody>
          <a:bodyPr/>
          <a:lstStyle/>
          <a:p>
            <a:fld id="{270120A2-F708-4D21-AF84-DA39ED789A47}" type="slidenum">
              <a:rPr lang="en-US" smtClean="0"/>
              <a:t>20</a:t>
            </a:fld>
            <a:endParaRPr lang="en-US"/>
          </a:p>
        </p:txBody>
      </p:sp>
    </p:spTree>
    <p:extLst>
      <p:ext uri="{BB962C8B-B14F-4D97-AF65-F5344CB8AC3E}">
        <p14:creationId xmlns:p14="http://schemas.microsoft.com/office/powerpoint/2010/main" val="368859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FB412-CD2A-B973-827B-CE54C7DB70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F07409-8C9F-0A72-10FA-07E21C035B33}"/>
              </a:ext>
            </a:extLst>
          </p:cNvPr>
          <p:cNvSpPr>
            <a:spLocks noGrp="1"/>
          </p:cNvSpPr>
          <p:nvPr>
            <p:ph type="title"/>
          </p:nvPr>
        </p:nvSpPr>
        <p:spPr>
          <a:xfrm>
            <a:off x="0" y="0"/>
            <a:ext cx="10515600" cy="423151"/>
          </a:xfrm>
        </p:spPr>
        <p:txBody>
          <a:bodyPr>
            <a:normAutofit fontScale="90000"/>
          </a:bodyPr>
          <a:lstStyle/>
          <a:p>
            <a:r>
              <a:rPr lang="en-US" sz="3200" b="1" dirty="0">
                <a:solidFill>
                  <a:srgbClr val="00B0F0"/>
                </a:solidFill>
                <a:latin typeface="+mn-lt"/>
              </a:rPr>
              <a:t>Code Explanation: Connection/Creation of DB and Ingestion</a:t>
            </a:r>
          </a:p>
        </p:txBody>
      </p:sp>
      <p:pic>
        <p:nvPicPr>
          <p:cNvPr id="7" name="Picture 6">
            <a:extLst>
              <a:ext uri="{FF2B5EF4-FFF2-40B4-BE49-F238E27FC236}">
                <a16:creationId xmlns:a16="http://schemas.microsoft.com/office/drawing/2014/main" id="{60276A69-66F9-9441-3542-674C18E14AE4}"/>
              </a:ext>
            </a:extLst>
          </p:cNvPr>
          <p:cNvPicPr>
            <a:picLocks noChangeAspect="1"/>
          </p:cNvPicPr>
          <p:nvPr/>
        </p:nvPicPr>
        <p:blipFill>
          <a:blip r:embed="rId3"/>
          <a:stretch>
            <a:fillRect/>
          </a:stretch>
        </p:blipFill>
        <p:spPr>
          <a:xfrm>
            <a:off x="212725" y="1698105"/>
            <a:ext cx="4927600" cy="1089641"/>
          </a:xfrm>
          <a:prstGeom prst="rect">
            <a:avLst/>
          </a:prstGeom>
        </p:spPr>
      </p:pic>
      <p:pic>
        <p:nvPicPr>
          <p:cNvPr id="8" name="Picture 7">
            <a:extLst>
              <a:ext uri="{FF2B5EF4-FFF2-40B4-BE49-F238E27FC236}">
                <a16:creationId xmlns:a16="http://schemas.microsoft.com/office/drawing/2014/main" id="{A04185D6-54E4-0207-7C8B-1928EBF94006}"/>
              </a:ext>
            </a:extLst>
          </p:cNvPr>
          <p:cNvPicPr>
            <a:picLocks noChangeAspect="1"/>
          </p:cNvPicPr>
          <p:nvPr/>
        </p:nvPicPr>
        <p:blipFill>
          <a:blip r:embed="rId4"/>
          <a:stretch>
            <a:fillRect/>
          </a:stretch>
        </p:blipFill>
        <p:spPr>
          <a:xfrm>
            <a:off x="221155" y="557733"/>
            <a:ext cx="4801695" cy="1055187"/>
          </a:xfrm>
          <a:prstGeom prst="rect">
            <a:avLst/>
          </a:prstGeom>
        </p:spPr>
      </p:pic>
      <p:pic>
        <p:nvPicPr>
          <p:cNvPr id="10" name="Picture 9">
            <a:extLst>
              <a:ext uri="{FF2B5EF4-FFF2-40B4-BE49-F238E27FC236}">
                <a16:creationId xmlns:a16="http://schemas.microsoft.com/office/drawing/2014/main" id="{5320A298-1B1F-AD74-73DE-D07198B81A8B}"/>
              </a:ext>
            </a:extLst>
          </p:cNvPr>
          <p:cNvPicPr>
            <a:picLocks noChangeAspect="1"/>
          </p:cNvPicPr>
          <p:nvPr/>
        </p:nvPicPr>
        <p:blipFill>
          <a:blip r:embed="rId5"/>
          <a:stretch>
            <a:fillRect/>
          </a:stretch>
        </p:blipFill>
        <p:spPr>
          <a:xfrm>
            <a:off x="221155" y="2829467"/>
            <a:ext cx="4457700" cy="2197100"/>
          </a:xfrm>
          <a:prstGeom prst="rect">
            <a:avLst/>
          </a:prstGeom>
        </p:spPr>
      </p:pic>
      <p:pic>
        <p:nvPicPr>
          <p:cNvPr id="12" name="Picture 11">
            <a:extLst>
              <a:ext uri="{FF2B5EF4-FFF2-40B4-BE49-F238E27FC236}">
                <a16:creationId xmlns:a16="http://schemas.microsoft.com/office/drawing/2014/main" id="{3CF11E21-2013-1E53-739C-9F7D85386D5D}"/>
              </a:ext>
            </a:extLst>
          </p:cNvPr>
          <p:cNvPicPr>
            <a:picLocks noChangeAspect="1"/>
          </p:cNvPicPr>
          <p:nvPr/>
        </p:nvPicPr>
        <p:blipFill>
          <a:blip r:embed="rId6"/>
          <a:stretch>
            <a:fillRect/>
          </a:stretch>
        </p:blipFill>
        <p:spPr>
          <a:xfrm>
            <a:off x="128762" y="5111752"/>
            <a:ext cx="5988597" cy="836144"/>
          </a:xfrm>
          <a:prstGeom prst="rect">
            <a:avLst/>
          </a:prstGeom>
        </p:spPr>
      </p:pic>
      <p:pic>
        <p:nvPicPr>
          <p:cNvPr id="15" name="Picture 14">
            <a:extLst>
              <a:ext uri="{FF2B5EF4-FFF2-40B4-BE49-F238E27FC236}">
                <a16:creationId xmlns:a16="http://schemas.microsoft.com/office/drawing/2014/main" id="{AD2F2D0F-A366-5F23-13E1-2B2786488A9F}"/>
              </a:ext>
            </a:extLst>
          </p:cNvPr>
          <p:cNvPicPr>
            <a:picLocks noChangeAspect="1"/>
          </p:cNvPicPr>
          <p:nvPr/>
        </p:nvPicPr>
        <p:blipFill>
          <a:blip r:embed="rId7"/>
          <a:stretch>
            <a:fillRect/>
          </a:stretch>
        </p:blipFill>
        <p:spPr>
          <a:xfrm>
            <a:off x="5257800" y="996433"/>
            <a:ext cx="6691593" cy="3960123"/>
          </a:xfrm>
          <a:prstGeom prst="rect">
            <a:avLst/>
          </a:prstGeom>
        </p:spPr>
      </p:pic>
      <p:sp>
        <p:nvSpPr>
          <p:cNvPr id="9" name="Slide Number Placeholder 8">
            <a:extLst>
              <a:ext uri="{FF2B5EF4-FFF2-40B4-BE49-F238E27FC236}">
                <a16:creationId xmlns:a16="http://schemas.microsoft.com/office/drawing/2014/main" id="{5F75BB7A-512F-0E9C-FC6B-4CD711EB111F}"/>
              </a:ext>
            </a:extLst>
          </p:cNvPr>
          <p:cNvSpPr>
            <a:spLocks noGrp="1"/>
          </p:cNvSpPr>
          <p:nvPr>
            <p:ph type="sldNum" sz="quarter" idx="12"/>
          </p:nvPr>
        </p:nvSpPr>
        <p:spPr/>
        <p:txBody>
          <a:bodyPr/>
          <a:lstStyle/>
          <a:p>
            <a:fld id="{270120A2-F708-4D21-AF84-DA39ED789A47}" type="slidenum">
              <a:rPr lang="en-US" smtClean="0"/>
              <a:t>21</a:t>
            </a:fld>
            <a:endParaRPr lang="en-US"/>
          </a:p>
        </p:txBody>
      </p:sp>
    </p:spTree>
    <p:extLst>
      <p:ext uri="{BB962C8B-B14F-4D97-AF65-F5344CB8AC3E}">
        <p14:creationId xmlns:p14="http://schemas.microsoft.com/office/powerpoint/2010/main" val="947111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D8474-D1EC-2FC6-717C-E4B263909E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A35FFC-0345-2480-E313-D4F7E36086AD}"/>
              </a:ext>
            </a:extLst>
          </p:cNvPr>
          <p:cNvSpPr>
            <a:spLocks noGrp="1"/>
          </p:cNvSpPr>
          <p:nvPr>
            <p:ph type="title"/>
          </p:nvPr>
        </p:nvSpPr>
        <p:spPr>
          <a:xfrm>
            <a:off x="0" y="0"/>
            <a:ext cx="10515600" cy="423151"/>
          </a:xfrm>
        </p:spPr>
        <p:txBody>
          <a:bodyPr>
            <a:normAutofit fontScale="90000"/>
          </a:bodyPr>
          <a:lstStyle/>
          <a:p>
            <a:r>
              <a:rPr lang="en-US" sz="3200" b="1" dirty="0">
                <a:solidFill>
                  <a:srgbClr val="00B0F0"/>
                </a:solidFill>
                <a:latin typeface="+mn-lt"/>
              </a:rPr>
              <a:t>Code Explanation: Helper Rows and Tokenization</a:t>
            </a:r>
          </a:p>
        </p:txBody>
      </p:sp>
      <p:pic>
        <p:nvPicPr>
          <p:cNvPr id="3" name="Picture 2">
            <a:extLst>
              <a:ext uri="{FF2B5EF4-FFF2-40B4-BE49-F238E27FC236}">
                <a16:creationId xmlns:a16="http://schemas.microsoft.com/office/drawing/2014/main" id="{E86FF28B-047A-9A42-E54C-1E5D6C8E5D8E}"/>
              </a:ext>
            </a:extLst>
          </p:cNvPr>
          <p:cNvPicPr>
            <a:picLocks noChangeAspect="1"/>
          </p:cNvPicPr>
          <p:nvPr/>
        </p:nvPicPr>
        <p:blipFill>
          <a:blip r:embed="rId3"/>
          <a:stretch>
            <a:fillRect/>
          </a:stretch>
        </p:blipFill>
        <p:spPr>
          <a:xfrm>
            <a:off x="509671" y="2070252"/>
            <a:ext cx="4595729" cy="3718030"/>
          </a:xfrm>
          <a:prstGeom prst="rect">
            <a:avLst/>
          </a:prstGeom>
        </p:spPr>
      </p:pic>
      <p:pic>
        <p:nvPicPr>
          <p:cNvPr id="4" name="Picture 3">
            <a:extLst>
              <a:ext uri="{FF2B5EF4-FFF2-40B4-BE49-F238E27FC236}">
                <a16:creationId xmlns:a16="http://schemas.microsoft.com/office/drawing/2014/main" id="{3CF18653-3CE7-E742-76DA-AC628CD4C8F6}"/>
              </a:ext>
            </a:extLst>
          </p:cNvPr>
          <p:cNvPicPr>
            <a:picLocks noChangeAspect="1"/>
          </p:cNvPicPr>
          <p:nvPr/>
        </p:nvPicPr>
        <p:blipFill>
          <a:blip r:embed="rId4"/>
          <a:stretch>
            <a:fillRect/>
          </a:stretch>
        </p:blipFill>
        <p:spPr>
          <a:xfrm>
            <a:off x="117831" y="635931"/>
            <a:ext cx="5676900" cy="1371600"/>
          </a:xfrm>
          <a:prstGeom prst="rect">
            <a:avLst/>
          </a:prstGeom>
        </p:spPr>
      </p:pic>
      <p:pic>
        <p:nvPicPr>
          <p:cNvPr id="11" name="Picture 10">
            <a:extLst>
              <a:ext uri="{FF2B5EF4-FFF2-40B4-BE49-F238E27FC236}">
                <a16:creationId xmlns:a16="http://schemas.microsoft.com/office/drawing/2014/main" id="{CCF464E1-435F-975B-7B8D-7C2B1AE13FB9}"/>
              </a:ext>
            </a:extLst>
          </p:cNvPr>
          <p:cNvPicPr>
            <a:picLocks noChangeAspect="1"/>
          </p:cNvPicPr>
          <p:nvPr/>
        </p:nvPicPr>
        <p:blipFill>
          <a:blip r:embed="rId5"/>
          <a:stretch>
            <a:fillRect/>
          </a:stretch>
        </p:blipFill>
        <p:spPr>
          <a:xfrm>
            <a:off x="5754901" y="1085536"/>
            <a:ext cx="6319268" cy="4355171"/>
          </a:xfrm>
          <a:prstGeom prst="rect">
            <a:avLst/>
          </a:prstGeom>
        </p:spPr>
      </p:pic>
      <p:sp>
        <p:nvSpPr>
          <p:cNvPr id="9" name="Slide Number Placeholder 8">
            <a:extLst>
              <a:ext uri="{FF2B5EF4-FFF2-40B4-BE49-F238E27FC236}">
                <a16:creationId xmlns:a16="http://schemas.microsoft.com/office/drawing/2014/main" id="{59029706-1158-AF2C-1BCA-8015744F90A0}"/>
              </a:ext>
            </a:extLst>
          </p:cNvPr>
          <p:cNvSpPr>
            <a:spLocks noGrp="1"/>
          </p:cNvSpPr>
          <p:nvPr>
            <p:ph type="sldNum" sz="quarter" idx="12"/>
          </p:nvPr>
        </p:nvSpPr>
        <p:spPr/>
        <p:txBody>
          <a:bodyPr/>
          <a:lstStyle/>
          <a:p>
            <a:fld id="{270120A2-F708-4D21-AF84-DA39ED789A47}" type="slidenum">
              <a:rPr lang="en-US" smtClean="0"/>
              <a:t>22</a:t>
            </a:fld>
            <a:endParaRPr lang="en-US"/>
          </a:p>
        </p:txBody>
      </p:sp>
    </p:spTree>
    <p:extLst>
      <p:ext uri="{BB962C8B-B14F-4D97-AF65-F5344CB8AC3E}">
        <p14:creationId xmlns:p14="http://schemas.microsoft.com/office/powerpoint/2010/main" val="1172549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6B9C7-92CD-531E-BCB7-3E62733BB2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AAA393-2C99-E1FE-9947-A1933E13C1EC}"/>
              </a:ext>
            </a:extLst>
          </p:cNvPr>
          <p:cNvSpPr>
            <a:spLocks noGrp="1"/>
          </p:cNvSpPr>
          <p:nvPr>
            <p:ph type="title"/>
          </p:nvPr>
        </p:nvSpPr>
        <p:spPr>
          <a:xfrm>
            <a:off x="0" y="0"/>
            <a:ext cx="10515600" cy="423151"/>
          </a:xfrm>
        </p:spPr>
        <p:txBody>
          <a:bodyPr>
            <a:normAutofit fontScale="90000"/>
          </a:bodyPr>
          <a:lstStyle/>
          <a:p>
            <a:r>
              <a:rPr lang="en-US" sz="3200" b="1" dirty="0">
                <a:solidFill>
                  <a:srgbClr val="00B0F0"/>
                </a:solidFill>
                <a:latin typeface="+mn-lt"/>
              </a:rPr>
              <a:t>Code Explanation: Graph Retrieval Function</a:t>
            </a:r>
          </a:p>
        </p:txBody>
      </p:sp>
      <p:pic>
        <p:nvPicPr>
          <p:cNvPr id="7" name="Picture 6">
            <a:extLst>
              <a:ext uri="{FF2B5EF4-FFF2-40B4-BE49-F238E27FC236}">
                <a16:creationId xmlns:a16="http://schemas.microsoft.com/office/drawing/2014/main" id="{D7A016DE-19DE-FA16-B554-7DAF68608E24}"/>
              </a:ext>
            </a:extLst>
          </p:cNvPr>
          <p:cNvPicPr>
            <a:picLocks noChangeAspect="1"/>
          </p:cNvPicPr>
          <p:nvPr/>
        </p:nvPicPr>
        <p:blipFill>
          <a:blip r:embed="rId3"/>
          <a:stretch>
            <a:fillRect/>
          </a:stretch>
        </p:blipFill>
        <p:spPr>
          <a:xfrm>
            <a:off x="222009" y="2980905"/>
            <a:ext cx="8132546" cy="3033395"/>
          </a:xfrm>
          <a:prstGeom prst="rect">
            <a:avLst/>
          </a:prstGeom>
        </p:spPr>
      </p:pic>
      <p:pic>
        <p:nvPicPr>
          <p:cNvPr id="8" name="Picture 7">
            <a:extLst>
              <a:ext uri="{FF2B5EF4-FFF2-40B4-BE49-F238E27FC236}">
                <a16:creationId xmlns:a16="http://schemas.microsoft.com/office/drawing/2014/main" id="{824AA26D-DCCF-056F-C1AF-ACA9508879E4}"/>
              </a:ext>
            </a:extLst>
          </p:cNvPr>
          <p:cNvPicPr>
            <a:picLocks noChangeAspect="1"/>
          </p:cNvPicPr>
          <p:nvPr/>
        </p:nvPicPr>
        <p:blipFill>
          <a:blip r:embed="rId4"/>
          <a:stretch>
            <a:fillRect/>
          </a:stretch>
        </p:blipFill>
        <p:spPr>
          <a:xfrm>
            <a:off x="5554388" y="525692"/>
            <a:ext cx="6415603" cy="4204267"/>
          </a:xfrm>
          <a:prstGeom prst="rect">
            <a:avLst/>
          </a:prstGeom>
        </p:spPr>
      </p:pic>
      <p:pic>
        <p:nvPicPr>
          <p:cNvPr id="9" name="Picture 8">
            <a:extLst>
              <a:ext uri="{FF2B5EF4-FFF2-40B4-BE49-F238E27FC236}">
                <a16:creationId xmlns:a16="http://schemas.microsoft.com/office/drawing/2014/main" id="{790B0A44-848E-70D8-39AE-B2CE0C090062}"/>
              </a:ext>
            </a:extLst>
          </p:cNvPr>
          <p:cNvPicPr>
            <a:picLocks noChangeAspect="1"/>
          </p:cNvPicPr>
          <p:nvPr/>
        </p:nvPicPr>
        <p:blipFill>
          <a:blip r:embed="rId5"/>
          <a:stretch>
            <a:fillRect/>
          </a:stretch>
        </p:blipFill>
        <p:spPr>
          <a:xfrm>
            <a:off x="399473" y="1995054"/>
            <a:ext cx="4521200" cy="457200"/>
          </a:xfrm>
          <a:prstGeom prst="rect">
            <a:avLst/>
          </a:prstGeom>
        </p:spPr>
      </p:pic>
      <p:sp>
        <p:nvSpPr>
          <p:cNvPr id="10" name="Slide Number Placeholder 9">
            <a:extLst>
              <a:ext uri="{FF2B5EF4-FFF2-40B4-BE49-F238E27FC236}">
                <a16:creationId xmlns:a16="http://schemas.microsoft.com/office/drawing/2014/main" id="{C0A267F4-90FA-7D5C-023F-15FDB0B7CFF1}"/>
              </a:ext>
            </a:extLst>
          </p:cNvPr>
          <p:cNvSpPr>
            <a:spLocks noGrp="1"/>
          </p:cNvSpPr>
          <p:nvPr>
            <p:ph type="sldNum" sz="quarter" idx="12"/>
          </p:nvPr>
        </p:nvSpPr>
        <p:spPr/>
        <p:txBody>
          <a:bodyPr/>
          <a:lstStyle/>
          <a:p>
            <a:fld id="{270120A2-F708-4D21-AF84-DA39ED789A47}" type="slidenum">
              <a:rPr lang="en-US" smtClean="0"/>
              <a:t>23</a:t>
            </a:fld>
            <a:endParaRPr lang="en-US"/>
          </a:p>
        </p:txBody>
      </p:sp>
    </p:spTree>
    <p:extLst>
      <p:ext uri="{BB962C8B-B14F-4D97-AF65-F5344CB8AC3E}">
        <p14:creationId xmlns:p14="http://schemas.microsoft.com/office/powerpoint/2010/main" val="747447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B0444-B70D-40C0-498F-BA3D2F42D4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A7AFCA-58E2-061F-4384-1F6430FE096D}"/>
              </a:ext>
            </a:extLst>
          </p:cNvPr>
          <p:cNvSpPr>
            <a:spLocks noGrp="1"/>
          </p:cNvSpPr>
          <p:nvPr>
            <p:ph type="title"/>
          </p:nvPr>
        </p:nvSpPr>
        <p:spPr>
          <a:xfrm>
            <a:off x="0" y="0"/>
            <a:ext cx="10515600" cy="423151"/>
          </a:xfrm>
        </p:spPr>
        <p:txBody>
          <a:bodyPr>
            <a:normAutofit fontScale="90000"/>
          </a:bodyPr>
          <a:lstStyle/>
          <a:p>
            <a:r>
              <a:rPr lang="en-US" sz="3200" b="1" dirty="0">
                <a:solidFill>
                  <a:srgbClr val="00B0F0"/>
                </a:solidFill>
                <a:latin typeface="+mn-lt"/>
              </a:rPr>
              <a:t>Code Explanation: Agent / Manager</a:t>
            </a:r>
          </a:p>
        </p:txBody>
      </p:sp>
      <p:pic>
        <p:nvPicPr>
          <p:cNvPr id="4" name="Picture 3">
            <a:extLst>
              <a:ext uri="{FF2B5EF4-FFF2-40B4-BE49-F238E27FC236}">
                <a16:creationId xmlns:a16="http://schemas.microsoft.com/office/drawing/2014/main" id="{9117BEB4-6D1C-9650-9A75-D37A3B2E4F29}"/>
              </a:ext>
            </a:extLst>
          </p:cNvPr>
          <p:cNvPicPr>
            <a:picLocks noChangeAspect="1"/>
          </p:cNvPicPr>
          <p:nvPr/>
        </p:nvPicPr>
        <p:blipFill>
          <a:blip r:embed="rId3"/>
          <a:stretch>
            <a:fillRect/>
          </a:stretch>
        </p:blipFill>
        <p:spPr>
          <a:xfrm>
            <a:off x="159322" y="558816"/>
            <a:ext cx="6939227" cy="4175639"/>
          </a:xfrm>
          <a:prstGeom prst="rect">
            <a:avLst/>
          </a:prstGeom>
        </p:spPr>
      </p:pic>
      <p:pic>
        <p:nvPicPr>
          <p:cNvPr id="10" name="Picture 9">
            <a:extLst>
              <a:ext uri="{FF2B5EF4-FFF2-40B4-BE49-F238E27FC236}">
                <a16:creationId xmlns:a16="http://schemas.microsoft.com/office/drawing/2014/main" id="{B5C96AE5-12A7-C4EB-AF4D-4C2E2C8089BC}"/>
              </a:ext>
            </a:extLst>
          </p:cNvPr>
          <p:cNvPicPr>
            <a:picLocks noChangeAspect="1"/>
          </p:cNvPicPr>
          <p:nvPr/>
        </p:nvPicPr>
        <p:blipFill>
          <a:blip r:embed="rId4"/>
          <a:stretch>
            <a:fillRect/>
          </a:stretch>
        </p:blipFill>
        <p:spPr>
          <a:xfrm>
            <a:off x="7000467" y="515295"/>
            <a:ext cx="5032211" cy="4262680"/>
          </a:xfrm>
          <a:prstGeom prst="rect">
            <a:avLst/>
          </a:prstGeom>
        </p:spPr>
      </p:pic>
      <p:pic>
        <p:nvPicPr>
          <p:cNvPr id="11" name="Picture 10">
            <a:extLst>
              <a:ext uri="{FF2B5EF4-FFF2-40B4-BE49-F238E27FC236}">
                <a16:creationId xmlns:a16="http://schemas.microsoft.com/office/drawing/2014/main" id="{867F4BF3-AAD4-B27D-0F6C-8A24534D6CFB}"/>
              </a:ext>
            </a:extLst>
          </p:cNvPr>
          <p:cNvPicPr>
            <a:picLocks noChangeAspect="1"/>
          </p:cNvPicPr>
          <p:nvPr/>
        </p:nvPicPr>
        <p:blipFill>
          <a:blip r:embed="rId5"/>
          <a:stretch>
            <a:fillRect/>
          </a:stretch>
        </p:blipFill>
        <p:spPr>
          <a:xfrm>
            <a:off x="7098549" y="4957014"/>
            <a:ext cx="4297854" cy="1432618"/>
          </a:xfrm>
          <a:prstGeom prst="rect">
            <a:avLst/>
          </a:prstGeom>
        </p:spPr>
      </p:pic>
      <p:pic>
        <p:nvPicPr>
          <p:cNvPr id="3" name="Picture 2">
            <a:extLst>
              <a:ext uri="{FF2B5EF4-FFF2-40B4-BE49-F238E27FC236}">
                <a16:creationId xmlns:a16="http://schemas.microsoft.com/office/drawing/2014/main" id="{BD4F61E5-44D1-297F-445B-BDB9546B24A6}"/>
              </a:ext>
            </a:extLst>
          </p:cNvPr>
          <p:cNvPicPr>
            <a:picLocks noChangeAspect="1"/>
          </p:cNvPicPr>
          <p:nvPr/>
        </p:nvPicPr>
        <p:blipFill>
          <a:blip r:embed="rId6"/>
          <a:stretch>
            <a:fillRect/>
          </a:stretch>
        </p:blipFill>
        <p:spPr>
          <a:xfrm>
            <a:off x="573808" y="5228322"/>
            <a:ext cx="5826992" cy="890002"/>
          </a:xfrm>
          <a:prstGeom prst="rect">
            <a:avLst/>
          </a:prstGeom>
        </p:spPr>
      </p:pic>
      <p:sp>
        <p:nvSpPr>
          <p:cNvPr id="9" name="Slide Number Placeholder 8">
            <a:extLst>
              <a:ext uri="{FF2B5EF4-FFF2-40B4-BE49-F238E27FC236}">
                <a16:creationId xmlns:a16="http://schemas.microsoft.com/office/drawing/2014/main" id="{762EBB33-FD71-9B69-5190-90FB483143AF}"/>
              </a:ext>
            </a:extLst>
          </p:cNvPr>
          <p:cNvSpPr>
            <a:spLocks noGrp="1"/>
          </p:cNvSpPr>
          <p:nvPr>
            <p:ph type="sldNum" sz="quarter" idx="12"/>
          </p:nvPr>
        </p:nvSpPr>
        <p:spPr/>
        <p:txBody>
          <a:bodyPr/>
          <a:lstStyle/>
          <a:p>
            <a:fld id="{270120A2-F708-4D21-AF84-DA39ED789A47}" type="slidenum">
              <a:rPr lang="en-US" smtClean="0"/>
              <a:t>24</a:t>
            </a:fld>
            <a:endParaRPr lang="en-US"/>
          </a:p>
        </p:txBody>
      </p:sp>
    </p:spTree>
    <p:extLst>
      <p:ext uri="{BB962C8B-B14F-4D97-AF65-F5344CB8AC3E}">
        <p14:creationId xmlns:p14="http://schemas.microsoft.com/office/powerpoint/2010/main" val="63812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9C0D0-6908-CB23-4F7B-55FEF3EF8D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032E42-F1E7-4433-1827-760DD8CE0DC8}"/>
              </a:ext>
            </a:extLst>
          </p:cNvPr>
          <p:cNvSpPr>
            <a:spLocks noGrp="1"/>
          </p:cNvSpPr>
          <p:nvPr>
            <p:ph type="title"/>
          </p:nvPr>
        </p:nvSpPr>
        <p:spPr>
          <a:xfrm>
            <a:off x="0" y="0"/>
            <a:ext cx="10515600" cy="423151"/>
          </a:xfrm>
        </p:spPr>
        <p:txBody>
          <a:bodyPr>
            <a:normAutofit fontScale="90000"/>
          </a:bodyPr>
          <a:lstStyle/>
          <a:p>
            <a:r>
              <a:rPr lang="en-US" sz="3200" b="1" dirty="0">
                <a:solidFill>
                  <a:srgbClr val="00B0F0"/>
                </a:solidFill>
                <a:latin typeface="+mn-lt"/>
              </a:rPr>
              <a:t>Code Explanation: Batch Evaluation / Precision &amp; Recall</a:t>
            </a:r>
          </a:p>
        </p:txBody>
      </p:sp>
      <p:pic>
        <p:nvPicPr>
          <p:cNvPr id="3" name="Picture 2">
            <a:extLst>
              <a:ext uri="{FF2B5EF4-FFF2-40B4-BE49-F238E27FC236}">
                <a16:creationId xmlns:a16="http://schemas.microsoft.com/office/drawing/2014/main" id="{57AD946E-C9E6-1DA6-36A2-EB2CB498B274}"/>
              </a:ext>
            </a:extLst>
          </p:cNvPr>
          <p:cNvPicPr>
            <a:picLocks noChangeAspect="1"/>
          </p:cNvPicPr>
          <p:nvPr/>
        </p:nvPicPr>
        <p:blipFill>
          <a:blip r:embed="rId3"/>
          <a:stretch>
            <a:fillRect/>
          </a:stretch>
        </p:blipFill>
        <p:spPr>
          <a:xfrm>
            <a:off x="2324100" y="699288"/>
            <a:ext cx="7543800" cy="1193800"/>
          </a:xfrm>
          <a:prstGeom prst="rect">
            <a:avLst/>
          </a:prstGeom>
        </p:spPr>
      </p:pic>
      <p:pic>
        <p:nvPicPr>
          <p:cNvPr id="5" name="Picture 4">
            <a:extLst>
              <a:ext uri="{FF2B5EF4-FFF2-40B4-BE49-F238E27FC236}">
                <a16:creationId xmlns:a16="http://schemas.microsoft.com/office/drawing/2014/main" id="{00E63769-E973-D09B-6F36-29E9A2E55C90}"/>
              </a:ext>
            </a:extLst>
          </p:cNvPr>
          <p:cNvPicPr>
            <a:picLocks noChangeAspect="1"/>
          </p:cNvPicPr>
          <p:nvPr/>
        </p:nvPicPr>
        <p:blipFill>
          <a:blip r:embed="rId4"/>
          <a:stretch>
            <a:fillRect/>
          </a:stretch>
        </p:blipFill>
        <p:spPr>
          <a:xfrm>
            <a:off x="838200" y="2169225"/>
            <a:ext cx="10515600" cy="1998727"/>
          </a:xfrm>
          <a:prstGeom prst="rect">
            <a:avLst/>
          </a:prstGeom>
        </p:spPr>
      </p:pic>
      <p:pic>
        <p:nvPicPr>
          <p:cNvPr id="6" name="Picture 5">
            <a:extLst>
              <a:ext uri="{FF2B5EF4-FFF2-40B4-BE49-F238E27FC236}">
                <a16:creationId xmlns:a16="http://schemas.microsoft.com/office/drawing/2014/main" id="{F4F5EBEF-F323-0D69-619F-3F86D0C67DAC}"/>
              </a:ext>
            </a:extLst>
          </p:cNvPr>
          <p:cNvPicPr>
            <a:picLocks noChangeAspect="1"/>
          </p:cNvPicPr>
          <p:nvPr/>
        </p:nvPicPr>
        <p:blipFill>
          <a:blip r:embed="rId5"/>
          <a:stretch>
            <a:fillRect/>
          </a:stretch>
        </p:blipFill>
        <p:spPr>
          <a:xfrm>
            <a:off x="838200" y="4267508"/>
            <a:ext cx="10483646" cy="1998726"/>
          </a:xfrm>
          <a:prstGeom prst="rect">
            <a:avLst/>
          </a:prstGeom>
        </p:spPr>
      </p:pic>
      <p:sp>
        <p:nvSpPr>
          <p:cNvPr id="8" name="Rectangle 7">
            <a:extLst>
              <a:ext uri="{FF2B5EF4-FFF2-40B4-BE49-F238E27FC236}">
                <a16:creationId xmlns:a16="http://schemas.microsoft.com/office/drawing/2014/main" id="{C5B5E0CA-CF2C-F8ED-7706-4308642A8DB5}"/>
              </a:ext>
            </a:extLst>
          </p:cNvPr>
          <p:cNvSpPr/>
          <p:nvPr/>
        </p:nvSpPr>
        <p:spPr>
          <a:xfrm>
            <a:off x="2324100" y="1146220"/>
            <a:ext cx="7543800" cy="2962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7A3238D-1E3B-74A8-9DCE-DCB325B8D2DF}"/>
              </a:ext>
            </a:extLst>
          </p:cNvPr>
          <p:cNvSpPr/>
          <p:nvPr/>
        </p:nvSpPr>
        <p:spPr>
          <a:xfrm>
            <a:off x="2324100" y="1609859"/>
            <a:ext cx="3085027" cy="2832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0E24DA-87FC-C9A5-EB8B-1520C567C84A}"/>
              </a:ext>
            </a:extLst>
          </p:cNvPr>
          <p:cNvSpPr/>
          <p:nvPr/>
        </p:nvSpPr>
        <p:spPr>
          <a:xfrm>
            <a:off x="838200" y="2169225"/>
            <a:ext cx="10611118" cy="19987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4DEF972-3656-1258-890A-91E918272563}"/>
              </a:ext>
            </a:extLst>
          </p:cNvPr>
          <p:cNvSpPr/>
          <p:nvPr/>
        </p:nvSpPr>
        <p:spPr>
          <a:xfrm>
            <a:off x="774464" y="4248777"/>
            <a:ext cx="10611118" cy="19987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3">
            <a:extLst>
              <a:ext uri="{FF2B5EF4-FFF2-40B4-BE49-F238E27FC236}">
                <a16:creationId xmlns:a16="http://schemas.microsoft.com/office/drawing/2014/main" id="{25341816-022E-7C25-A107-455613AFE463}"/>
              </a:ext>
            </a:extLst>
          </p:cNvPr>
          <p:cNvSpPr>
            <a:spLocks noGrp="1"/>
          </p:cNvSpPr>
          <p:nvPr>
            <p:ph type="sldNum" sz="quarter" idx="12"/>
          </p:nvPr>
        </p:nvSpPr>
        <p:spPr/>
        <p:txBody>
          <a:bodyPr/>
          <a:lstStyle/>
          <a:p>
            <a:fld id="{270120A2-F708-4D21-AF84-DA39ED789A47}" type="slidenum">
              <a:rPr lang="en-US" smtClean="0"/>
              <a:t>25</a:t>
            </a:fld>
            <a:endParaRPr lang="en-US"/>
          </a:p>
        </p:txBody>
      </p:sp>
    </p:spTree>
    <p:extLst>
      <p:ext uri="{BB962C8B-B14F-4D97-AF65-F5344CB8AC3E}">
        <p14:creationId xmlns:p14="http://schemas.microsoft.com/office/powerpoint/2010/main" val="298165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37FC8-ED91-9BC8-06D2-9722CA566B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6EFBD6-F153-72A5-D499-1DFECD446035}"/>
              </a:ext>
            </a:extLst>
          </p:cNvPr>
          <p:cNvSpPr>
            <a:spLocks noGrp="1"/>
          </p:cNvSpPr>
          <p:nvPr>
            <p:ph type="title"/>
          </p:nvPr>
        </p:nvSpPr>
        <p:spPr>
          <a:xfrm>
            <a:off x="0" y="0"/>
            <a:ext cx="10515600" cy="423151"/>
          </a:xfrm>
        </p:spPr>
        <p:txBody>
          <a:bodyPr>
            <a:normAutofit fontScale="90000"/>
          </a:bodyPr>
          <a:lstStyle/>
          <a:p>
            <a:r>
              <a:rPr lang="en-US" sz="3200" b="1" dirty="0">
                <a:solidFill>
                  <a:srgbClr val="00B0F0"/>
                </a:solidFill>
                <a:latin typeface="+mn-lt"/>
              </a:rPr>
              <a:t>Code Explanation: Look at Graph </a:t>
            </a:r>
          </a:p>
        </p:txBody>
      </p:sp>
      <p:pic>
        <p:nvPicPr>
          <p:cNvPr id="4" name="Picture 3">
            <a:extLst>
              <a:ext uri="{FF2B5EF4-FFF2-40B4-BE49-F238E27FC236}">
                <a16:creationId xmlns:a16="http://schemas.microsoft.com/office/drawing/2014/main" id="{321BCC3E-78FB-5673-C6B5-10DD27FA5228}"/>
              </a:ext>
            </a:extLst>
          </p:cNvPr>
          <p:cNvPicPr>
            <a:picLocks noChangeAspect="1"/>
          </p:cNvPicPr>
          <p:nvPr/>
        </p:nvPicPr>
        <p:blipFill>
          <a:blip r:embed="rId3"/>
          <a:stretch>
            <a:fillRect/>
          </a:stretch>
        </p:blipFill>
        <p:spPr>
          <a:xfrm>
            <a:off x="577443" y="502206"/>
            <a:ext cx="11068652" cy="5870314"/>
          </a:xfrm>
          <a:prstGeom prst="rect">
            <a:avLst/>
          </a:prstGeom>
        </p:spPr>
      </p:pic>
      <p:sp>
        <p:nvSpPr>
          <p:cNvPr id="7" name="Oval 6">
            <a:extLst>
              <a:ext uri="{FF2B5EF4-FFF2-40B4-BE49-F238E27FC236}">
                <a16:creationId xmlns:a16="http://schemas.microsoft.com/office/drawing/2014/main" id="{3E6E2219-01FF-043A-49FB-4C9DB1C05866}"/>
              </a:ext>
            </a:extLst>
          </p:cNvPr>
          <p:cNvSpPr/>
          <p:nvPr/>
        </p:nvSpPr>
        <p:spPr>
          <a:xfrm>
            <a:off x="8050491" y="4440025"/>
            <a:ext cx="3355943" cy="7918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97C5783C-BDC1-C5E9-2957-B84D629FBD28}"/>
              </a:ext>
            </a:extLst>
          </p:cNvPr>
          <p:cNvSpPr>
            <a:spLocks noGrp="1"/>
          </p:cNvSpPr>
          <p:nvPr>
            <p:ph type="sldNum" sz="quarter" idx="12"/>
          </p:nvPr>
        </p:nvSpPr>
        <p:spPr/>
        <p:txBody>
          <a:bodyPr/>
          <a:lstStyle/>
          <a:p>
            <a:fld id="{270120A2-F708-4D21-AF84-DA39ED789A47}" type="slidenum">
              <a:rPr lang="en-US" smtClean="0"/>
              <a:t>26</a:t>
            </a:fld>
            <a:endParaRPr lang="en-US"/>
          </a:p>
        </p:txBody>
      </p:sp>
    </p:spTree>
    <p:extLst>
      <p:ext uri="{BB962C8B-B14F-4D97-AF65-F5344CB8AC3E}">
        <p14:creationId xmlns:p14="http://schemas.microsoft.com/office/powerpoint/2010/main" val="289590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54F48-4504-B7EB-4791-2550A2DCAF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5B9F7E-C7BA-76E6-D3EC-32E711890785}"/>
              </a:ext>
            </a:extLst>
          </p:cNvPr>
          <p:cNvSpPr>
            <a:spLocks noGrp="1"/>
          </p:cNvSpPr>
          <p:nvPr>
            <p:ph type="title"/>
          </p:nvPr>
        </p:nvSpPr>
        <p:spPr>
          <a:xfrm>
            <a:off x="0" y="0"/>
            <a:ext cx="10515600" cy="423151"/>
          </a:xfrm>
        </p:spPr>
        <p:txBody>
          <a:bodyPr>
            <a:normAutofit fontScale="90000"/>
          </a:bodyPr>
          <a:lstStyle/>
          <a:p>
            <a:r>
              <a:rPr lang="en-US" sz="3200" b="1" dirty="0">
                <a:solidFill>
                  <a:srgbClr val="00B0F0"/>
                </a:solidFill>
                <a:latin typeface="+mn-lt"/>
              </a:rPr>
              <a:t>Code Explanation: Human Feedback</a:t>
            </a:r>
          </a:p>
        </p:txBody>
      </p:sp>
      <p:pic>
        <p:nvPicPr>
          <p:cNvPr id="3" name="Picture 2">
            <a:extLst>
              <a:ext uri="{FF2B5EF4-FFF2-40B4-BE49-F238E27FC236}">
                <a16:creationId xmlns:a16="http://schemas.microsoft.com/office/drawing/2014/main" id="{CABAE5AF-1E1B-7556-ABAE-608D93F2A141}"/>
              </a:ext>
            </a:extLst>
          </p:cNvPr>
          <p:cNvPicPr>
            <a:picLocks noChangeAspect="1"/>
          </p:cNvPicPr>
          <p:nvPr/>
        </p:nvPicPr>
        <p:blipFill>
          <a:blip r:embed="rId3"/>
          <a:stretch>
            <a:fillRect/>
          </a:stretch>
        </p:blipFill>
        <p:spPr>
          <a:xfrm>
            <a:off x="277406" y="5348179"/>
            <a:ext cx="6227573" cy="957279"/>
          </a:xfrm>
          <a:prstGeom prst="rect">
            <a:avLst/>
          </a:prstGeom>
        </p:spPr>
      </p:pic>
      <p:pic>
        <p:nvPicPr>
          <p:cNvPr id="4" name="Picture 3">
            <a:extLst>
              <a:ext uri="{FF2B5EF4-FFF2-40B4-BE49-F238E27FC236}">
                <a16:creationId xmlns:a16="http://schemas.microsoft.com/office/drawing/2014/main" id="{EFBE130E-B673-1EEE-821C-5661FBA9AE40}"/>
              </a:ext>
            </a:extLst>
          </p:cNvPr>
          <p:cNvPicPr>
            <a:picLocks noChangeAspect="1"/>
          </p:cNvPicPr>
          <p:nvPr/>
        </p:nvPicPr>
        <p:blipFill>
          <a:blip r:embed="rId4"/>
          <a:stretch>
            <a:fillRect/>
          </a:stretch>
        </p:blipFill>
        <p:spPr>
          <a:xfrm>
            <a:off x="366599" y="829348"/>
            <a:ext cx="6049186" cy="957279"/>
          </a:xfrm>
          <a:prstGeom prst="rect">
            <a:avLst/>
          </a:prstGeom>
        </p:spPr>
      </p:pic>
      <p:pic>
        <p:nvPicPr>
          <p:cNvPr id="5" name="Picture 4">
            <a:extLst>
              <a:ext uri="{FF2B5EF4-FFF2-40B4-BE49-F238E27FC236}">
                <a16:creationId xmlns:a16="http://schemas.microsoft.com/office/drawing/2014/main" id="{0A02334C-4DD6-2031-9D69-C67191166C1F}"/>
              </a:ext>
            </a:extLst>
          </p:cNvPr>
          <p:cNvPicPr>
            <a:picLocks noChangeAspect="1"/>
          </p:cNvPicPr>
          <p:nvPr/>
        </p:nvPicPr>
        <p:blipFill>
          <a:blip r:embed="rId5"/>
          <a:stretch>
            <a:fillRect/>
          </a:stretch>
        </p:blipFill>
        <p:spPr>
          <a:xfrm>
            <a:off x="355466" y="1993073"/>
            <a:ext cx="5063634" cy="3148660"/>
          </a:xfrm>
          <a:prstGeom prst="rect">
            <a:avLst/>
          </a:prstGeom>
        </p:spPr>
      </p:pic>
      <p:pic>
        <p:nvPicPr>
          <p:cNvPr id="6" name="Picture 5">
            <a:extLst>
              <a:ext uri="{FF2B5EF4-FFF2-40B4-BE49-F238E27FC236}">
                <a16:creationId xmlns:a16="http://schemas.microsoft.com/office/drawing/2014/main" id="{69AF5BC7-A10D-CF3F-3B9B-186BAD7DA63A}"/>
              </a:ext>
            </a:extLst>
          </p:cNvPr>
          <p:cNvPicPr>
            <a:picLocks noChangeAspect="1"/>
          </p:cNvPicPr>
          <p:nvPr/>
        </p:nvPicPr>
        <p:blipFill>
          <a:blip r:embed="rId6"/>
          <a:stretch>
            <a:fillRect/>
          </a:stretch>
        </p:blipFill>
        <p:spPr>
          <a:xfrm>
            <a:off x="5506586" y="1750020"/>
            <a:ext cx="6614909" cy="3598159"/>
          </a:xfrm>
          <a:prstGeom prst="rect">
            <a:avLst/>
          </a:prstGeom>
        </p:spPr>
      </p:pic>
      <p:sp>
        <p:nvSpPr>
          <p:cNvPr id="7" name="Oval 6">
            <a:extLst>
              <a:ext uri="{FF2B5EF4-FFF2-40B4-BE49-F238E27FC236}">
                <a16:creationId xmlns:a16="http://schemas.microsoft.com/office/drawing/2014/main" id="{0BB62AA7-3574-85CC-2107-6F39F53BD538}"/>
              </a:ext>
            </a:extLst>
          </p:cNvPr>
          <p:cNvSpPr/>
          <p:nvPr/>
        </p:nvSpPr>
        <p:spPr>
          <a:xfrm>
            <a:off x="9360816" y="4053526"/>
            <a:ext cx="2760679" cy="129465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Slide Number Placeholder 11">
            <a:extLst>
              <a:ext uri="{FF2B5EF4-FFF2-40B4-BE49-F238E27FC236}">
                <a16:creationId xmlns:a16="http://schemas.microsoft.com/office/drawing/2014/main" id="{8EDD1D3E-8AB4-D61A-91DD-2876B753C4DD}"/>
              </a:ext>
            </a:extLst>
          </p:cNvPr>
          <p:cNvSpPr>
            <a:spLocks noGrp="1"/>
          </p:cNvSpPr>
          <p:nvPr>
            <p:ph type="sldNum" sz="quarter" idx="12"/>
          </p:nvPr>
        </p:nvSpPr>
        <p:spPr/>
        <p:txBody>
          <a:bodyPr/>
          <a:lstStyle/>
          <a:p>
            <a:fld id="{270120A2-F708-4D21-AF84-DA39ED789A47}" type="slidenum">
              <a:rPr lang="en-US" smtClean="0"/>
              <a:t>27</a:t>
            </a:fld>
            <a:endParaRPr lang="en-US"/>
          </a:p>
        </p:txBody>
      </p:sp>
    </p:spTree>
    <p:extLst>
      <p:ext uri="{BB962C8B-B14F-4D97-AF65-F5344CB8AC3E}">
        <p14:creationId xmlns:p14="http://schemas.microsoft.com/office/powerpoint/2010/main" val="422797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572B9-2A94-072F-DA2B-8CA705DB89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96BBAC-8616-ED88-AAC9-3D0AC4E0C35F}"/>
              </a:ext>
            </a:extLst>
          </p:cNvPr>
          <p:cNvSpPr>
            <a:spLocks noGrp="1"/>
          </p:cNvSpPr>
          <p:nvPr>
            <p:ph type="title"/>
          </p:nvPr>
        </p:nvSpPr>
        <p:spPr>
          <a:xfrm>
            <a:off x="0" y="0"/>
            <a:ext cx="10515600" cy="423151"/>
          </a:xfrm>
        </p:spPr>
        <p:txBody>
          <a:bodyPr>
            <a:normAutofit fontScale="90000"/>
          </a:bodyPr>
          <a:lstStyle/>
          <a:p>
            <a:r>
              <a:rPr lang="en-US" sz="3200" b="1" dirty="0">
                <a:solidFill>
                  <a:srgbClr val="00B0F0"/>
                </a:solidFill>
                <a:latin typeface="+mn-lt"/>
              </a:rPr>
              <a:t>Code Explanation: Exporting Decisions</a:t>
            </a:r>
          </a:p>
        </p:txBody>
      </p:sp>
      <p:pic>
        <p:nvPicPr>
          <p:cNvPr id="4" name="Picture 3">
            <a:extLst>
              <a:ext uri="{FF2B5EF4-FFF2-40B4-BE49-F238E27FC236}">
                <a16:creationId xmlns:a16="http://schemas.microsoft.com/office/drawing/2014/main" id="{1D2FF65F-B18A-C43B-F035-C1607E950DD4}"/>
              </a:ext>
            </a:extLst>
          </p:cNvPr>
          <p:cNvPicPr>
            <a:picLocks noChangeAspect="1"/>
          </p:cNvPicPr>
          <p:nvPr/>
        </p:nvPicPr>
        <p:blipFill>
          <a:blip r:embed="rId3"/>
          <a:stretch>
            <a:fillRect/>
          </a:stretch>
        </p:blipFill>
        <p:spPr>
          <a:xfrm>
            <a:off x="214986" y="2085622"/>
            <a:ext cx="11133770" cy="1766527"/>
          </a:xfrm>
          <a:prstGeom prst="rect">
            <a:avLst/>
          </a:prstGeom>
        </p:spPr>
      </p:pic>
      <p:pic>
        <p:nvPicPr>
          <p:cNvPr id="7" name="Picture 6">
            <a:extLst>
              <a:ext uri="{FF2B5EF4-FFF2-40B4-BE49-F238E27FC236}">
                <a16:creationId xmlns:a16="http://schemas.microsoft.com/office/drawing/2014/main" id="{AE19E229-A8E3-E1A0-6C78-BA5E61E4ACFF}"/>
              </a:ext>
            </a:extLst>
          </p:cNvPr>
          <p:cNvPicPr>
            <a:picLocks noChangeAspect="1"/>
          </p:cNvPicPr>
          <p:nvPr/>
        </p:nvPicPr>
        <p:blipFill>
          <a:blip r:embed="rId4"/>
          <a:stretch>
            <a:fillRect/>
          </a:stretch>
        </p:blipFill>
        <p:spPr>
          <a:xfrm>
            <a:off x="214986" y="3889114"/>
            <a:ext cx="11196533" cy="1495987"/>
          </a:xfrm>
          <a:prstGeom prst="rect">
            <a:avLst/>
          </a:prstGeom>
        </p:spPr>
      </p:pic>
      <p:pic>
        <p:nvPicPr>
          <p:cNvPr id="3" name="Picture 2">
            <a:extLst>
              <a:ext uri="{FF2B5EF4-FFF2-40B4-BE49-F238E27FC236}">
                <a16:creationId xmlns:a16="http://schemas.microsoft.com/office/drawing/2014/main" id="{BC9F46BD-1848-50CE-8C76-A76627586AE3}"/>
              </a:ext>
            </a:extLst>
          </p:cNvPr>
          <p:cNvPicPr>
            <a:picLocks noChangeAspect="1"/>
          </p:cNvPicPr>
          <p:nvPr/>
        </p:nvPicPr>
        <p:blipFill>
          <a:blip r:embed="rId5"/>
          <a:stretch>
            <a:fillRect/>
          </a:stretch>
        </p:blipFill>
        <p:spPr>
          <a:xfrm>
            <a:off x="2037686" y="835836"/>
            <a:ext cx="8116627" cy="594936"/>
          </a:xfrm>
          <a:prstGeom prst="rect">
            <a:avLst/>
          </a:prstGeom>
        </p:spPr>
      </p:pic>
      <p:sp>
        <p:nvSpPr>
          <p:cNvPr id="10" name="Slide Number Placeholder 9">
            <a:extLst>
              <a:ext uri="{FF2B5EF4-FFF2-40B4-BE49-F238E27FC236}">
                <a16:creationId xmlns:a16="http://schemas.microsoft.com/office/drawing/2014/main" id="{7E484297-34C1-9B7A-2329-2DFD99258F87}"/>
              </a:ext>
            </a:extLst>
          </p:cNvPr>
          <p:cNvSpPr>
            <a:spLocks noGrp="1"/>
          </p:cNvSpPr>
          <p:nvPr>
            <p:ph type="sldNum" sz="quarter" idx="12"/>
          </p:nvPr>
        </p:nvSpPr>
        <p:spPr/>
        <p:txBody>
          <a:bodyPr/>
          <a:lstStyle/>
          <a:p>
            <a:fld id="{270120A2-F708-4D21-AF84-DA39ED789A47}" type="slidenum">
              <a:rPr lang="en-US" smtClean="0"/>
              <a:t>28</a:t>
            </a:fld>
            <a:endParaRPr lang="en-US"/>
          </a:p>
        </p:txBody>
      </p:sp>
    </p:spTree>
    <p:extLst>
      <p:ext uri="{BB962C8B-B14F-4D97-AF65-F5344CB8AC3E}">
        <p14:creationId xmlns:p14="http://schemas.microsoft.com/office/powerpoint/2010/main" val="289941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CB3EB-0BA7-3F25-CDF9-CEF8CE5726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F7B747-68E4-8B83-FD99-02A712CD8258}"/>
              </a:ext>
            </a:extLst>
          </p:cNvPr>
          <p:cNvSpPr>
            <a:spLocks noGrp="1"/>
          </p:cNvSpPr>
          <p:nvPr>
            <p:ph type="title"/>
          </p:nvPr>
        </p:nvSpPr>
        <p:spPr>
          <a:xfrm>
            <a:off x="0" y="0"/>
            <a:ext cx="10515600" cy="423151"/>
          </a:xfrm>
        </p:spPr>
        <p:txBody>
          <a:bodyPr>
            <a:normAutofit fontScale="90000"/>
          </a:bodyPr>
          <a:lstStyle/>
          <a:p>
            <a:r>
              <a:rPr lang="en-US" sz="3200" b="1" dirty="0">
                <a:solidFill>
                  <a:srgbClr val="00B0F0"/>
                </a:solidFill>
                <a:latin typeface="+mn-lt"/>
              </a:rPr>
              <a:t>Sources</a:t>
            </a:r>
          </a:p>
        </p:txBody>
      </p:sp>
      <p:sp>
        <p:nvSpPr>
          <p:cNvPr id="10" name="Slide Number Placeholder 9">
            <a:extLst>
              <a:ext uri="{FF2B5EF4-FFF2-40B4-BE49-F238E27FC236}">
                <a16:creationId xmlns:a16="http://schemas.microsoft.com/office/drawing/2014/main" id="{BC64E069-AE48-DFB4-BDFE-670049147D63}"/>
              </a:ext>
            </a:extLst>
          </p:cNvPr>
          <p:cNvSpPr>
            <a:spLocks noGrp="1"/>
          </p:cNvSpPr>
          <p:nvPr>
            <p:ph type="sldNum" sz="quarter" idx="12"/>
          </p:nvPr>
        </p:nvSpPr>
        <p:spPr/>
        <p:txBody>
          <a:bodyPr/>
          <a:lstStyle/>
          <a:p>
            <a:fld id="{270120A2-F708-4D21-AF84-DA39ED789A47}" type="slidenum">
              <a:rPr lang="en-US" smtClean="0"/>
              <a:t>29</a:t>
            </a:fld>
            <a:endParaRPr lang="en-US"/>
          </a:p>
        </p:txBody>
      </p:sp>
      <p:sp>
        <p:nvSpPr>
          <p:cNvPr id="8" name="TextBox 7">
            <a:extLst>
              <a:ext uri="{FF2B5EF4-FFF2-40B4-BE49-F238E27FC236}">
                <a16:creationId xmlns:a16="http://schemas.microsoft.com/office/drawing/2014/main" id="{D4A88A41-CFB1-AF9B-05C3-0F14B1DEC942}"/>
              </a:ext>
            </a:extLst>
          </p:cNvPr>
          <p:cNvSpPr txBox="1"/>
          <p:nvPr/>
        </p:nvSpPr>
        <p:spPr>
          <a:xfrm>
            <a:off x="391886" y="685800"/>
            <a:ext cx="10798628" cy="6001643"/>
          </a:xfrm>
          <a:prstGeom prst="rect">
            <a:avLst/>
          </a:prstGeom>
          <a:noFill/>
        </p:spPr>
        <p:txBody>
          <a:bodyPr wrap="square" rtlCol="0">
            <a:spAutoFit/>
          </a:bodyPr>
          <a:lstStyle/>
          <a:p>
            <a:pPr marL="285750" indent="-285750">
              <a:buFont typeface="Arial" panose="020B0604020202020204" pitchFamily="34" charset="0"/>
              <a:buChar char="•"/>
            </a:pPr>
            <a:r>
              <a:rPr lang="en-US" sz="2400" dirty="0"/>
              <a:t>Rout, S. (2024). LangGraph for Beginners, Part 3: Conditional Edges. Medium.</a:t>
            </a:r>
          </a:p>
          <a:p>
            <a:pPr marL="285750" indent="-285750">
              <a:buFont typeface="Arial" panose="020B0604020202020204" pitchFamily="34" charset="0"/>
              <a:buChar char="•"/>
            </a:pPr>
            <a:r>
              <a:rPr lang="en-US" sz="2400" dirty="0"/>
              <a:t>Hunger, M. (2024). What Is </a:t>
            </a:r>
            <a:r>
              <a:rPr lang="en-US" sz="2400" dirty="0" err="1"/>
              <a:t>GraphRAG</a:t>
            </a:r>
            <a:r>
              <a:rPr lang="en-US" sz="2400" dirty="0"/>
              <a:t>? Neo4j Blog.</a:t>
            </a:r>
          </a:p>
          <a:p>
            <a:pPr marL="285750" indent="-285750">
              <a:buFont typeface="Arial" panose="020B0604020202020204" pitchFamily="34" charset="0"/>
              <a:buChar char="•"/>
            </a:pPr>
            <a:r>
              <a:rPr lang="en-US" sz="2400" dirty="0" err="1"/>
              <a:t>LangChain</a:t>
            </a:r>
            <a:r>
              <a:rPr lang="en-US" sz="2400" dirty="0"/>
              <a:t> Team. (2024). LangGraph: Multi-Agent Workflows. </a:t>
            </a:r>
            <a:r>
              <a:rPr lang="en-US" sz="2400" dirty="0" err="1"/>
              <a:t>LangChain</a:t>
            </a:r>
            <a:r>
              <a:rPr lang="en-US" sz="2400" dirty="0"/>
              <a:t> Blog.</a:t>
            </a:r>
          </a:p>
          <a:p>
            <a:pPr marL="285750" indent="-285750">
              <a:buFont typeface="Arial" panose="020B0604020202020204" pitchFamily="34" charset="0"/>
              <a:buChar char="•"/>
            </a:pPr>
            <a:r>
              <a:rPr lang="en-US" sz="2400" dirty="0"/>
              <a:t>Liu, H., Wang, Z., Chen, X., Li, Z., Xiong, F., Yu, Q., &amp; Zhang, W. (2025). </a:t>
            </a:r>
            <a:r>
              <a:rPr lang="en-US" sz="2400" dirty="0" err="1"/>
              <a:t>HopRAG</a:t>
            </a:r>
            <a:r>
              <a:rPr lang="en-US" sz="2400" dirty="0"/>
              <a:t>: Multi-Hop Reasoning for Logic-Aware RAG. arXiv:2502.12442.</a:t>
            </a:r>
          </a:p>
          <a:p>
            <a:pPr marL="285750" indent="-285750">
              <a:buFont typeface="Arial" panose="020B0604020202020204" pitchFamily="34" charset="0"/>
              <a:buChar char="•"/>
            </a:pPr>
            <a:r>
              <a:rPr lang="en-US" sz="2400" dirty="0"/>
              <a:t>Lee, J., Stevens, N., &amp; Han, S. C. (2025). </a:t>
            </a:r>
            <a:r>
              <a:rPr lang="en-US" sz="2400" i="1" dirty="0"/>
              <a:t>Large Language Models in Finance (</a:t>
            </a:r>
            <a:r>
              <a:rPr lang="en-US" sz="2400" i="1" dirty="0" err="1"/>
              <a:t>FinLLMs</a:t>
            </a:r>
            <a:r>
              <a:rPr lang="en-US" sz="2400" i="1" dirty="0"/>
              <a:t>).</a:t>
            </a:r>
            <a:r>
              <a:rPr lang="en-US" sz="2400" dirty="0"/>
              <a:t> Springer Nature.</a:t>
            </a:r>
          </a:p>
          <a:p>
            <a:pPr marL="285750" indent="-285750">
              <a:buFont typeface="Arial" panose="020B0604020202020204" pitchFamily="34" charset="0"/>
              <a:buChar char="•"/>
            </a:pPr>
            <a:r>
              <a:rPr lang="en-US" sz="2400" dirty="0"/>
              <a:t>Wang, S., Yuan, H., Ni, L. M., &amp; Guo, J. (2024). </a:t>
            </a:r>
            <a:r>
              <a:rPr lang="en-US" sz="2400" i="1" dirty="0" err="1"/>
              <a:t>QuantAgent</a:t>
            </a:r>
            <a:r>
              <a:rPr lang="en-US" sz="2400" i="1" dirty="0"/>
              <a:t>: Seeking Holy Grail in Trading by Self-Improving LLM.</a:t>
            </a:r>
            <a:r>
              <a:rPr lang="en-US" sz="2400" dirty="0"/>
              <a:t> (preprint).</a:t>
            </a:r>
          </a:p>
          <a:p>
            <a:pPr marL="285750" indent="-285750">
              <a:buFont typeface="Arial" panose="020B0604020202020204" pitchFamily="34" charset="0"/>
              <a:buChar char="•"/>
            </a:pPr>
            <a:r>
              <a:rPr lang="en-US" sz="2400" dirty="0"/>
              <a:t>Wang, S., Yuan, H., Ni, L. M., &amp; Guo, J. (2024). </a:t>
            </a:r>
            <a:r>
              <a:rPr lang="en-US" sz="2400" i="1" dirty="0" err="1"/>
              <a:t>QuantAgent</a:t>
            </a:r>
            <a:r>
              <a:rPr lang="en-US" sz="2400" i="1" dirty="0"/>
              <a:t>: Seeking Holy Grail in Trading by Self-Improving LLM.</a:t>
            </a:r>
            <a:r>
              <a:rPr lang="en-US" sz="2400" dirty="0"/>
              <a:t> (preprint).</a:t>
            </a:r>
          </a:p>
          <a:p>
            <a:pPr marL="285750" indent="-285750">
              <a:buFont typeface="Arial" panose="020B0604020202020204" pitchFamily="34" charset="0"/>
              <a:buChar char="•"/>
            </a:pPr>
            <a:r>
              <a:rPr lang="en-US" sz="2400" dirty="0"/>
              <a:t>Kapoor, S., </a:t>
            </a:r>
            <a:r>
              <a:rPr lang="en-US" sz="2400" dirty="0" err="1"/>
              <a:t>Stroebl</a:t>
            </a:r>
            <a:r>
              <a:rPr lang="en-US" sz="2400" dirty="0"/>
              <a:t>, B., Siegel, Z. S., Nadgir, N., &amp; Narayanan, A. (2024). </a:t>
            </a:r>
            <a:r>
              <a:rPr lang="en-US" sz="2400" i="1" dirty="0"/>
              <a:t>AI Agents That Matter.</a:t>
            </a:r>
            <a:r>
              <a:rPr lang="en-US" sz="2400" dirty="0"/>
              <a:t> (preprint).</a:t>
            </a:r>
          </a:p>
          <a:p>
            <a:pPr marL="285750" indent="-285750">
              <a:buFont typeface="Arial" panose="020B0604020202020204" pitchFamily="34" charset="0"/>
              <a:buChar char="•"/>
            </a:pPr>
            <a:r>
              <a:rPr lang="en-US" sz="2400" dirty="0"/>
              <a:t>Jiang, L. (2024). </a:t>
            </a:r>
            <a:r>
              <a:rPr lang="en-US" sz="2400" i="1" dirty="0"/>
              <a:t>Detecting Scams Using Large Language Models.</a:t>
            </a:r>
            <a:r>
              <a:rPr lang="en-US" sz="2400" dirty="0"/>
              <a:t> (preprint).</a:t>
            </a:r>
          </a:p>
          <a:p>
            <a:pPr marL="285750" indent="-285750">
              <a:buFont typeface="Arial" panose="020B0604020202020204" pitchFamily="34" charset="0"/>
              <a:buChar char="•"/>
            </a:pPr>
            <a:endParaRPr lang="en-US" sz="2400" dirty="0"/>
          </a:p>
          <a:p>
            <a:endParaRPr lang="en-US" sz="2400" dirty="0"/>
          </a:p>
        </p:txBody>
      </p:sp>
    </p:spTree>
    <p:extLst>
      <p:ext uri="{BB962C8B-B14F-4D97-AF65-F5344CB8AC3E}">
        <p14:creationId xmlns:p14="http://schemas.microsoft.com/office/powerpoint/2010/main" val="2329728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66610-626F-E872-9A0C-97BA35425B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571D9C-1B8E-49B5-7209-317C88045F53}"/>
              </a:ext>
            </a:extLst>
          </p:cNvPr>
          <p:cNvSpPr>
            <a:spLocks noGrp="1"/>
          </p:cNvSpPr>
          <p:nvPr>
            <p:ph type="title"/>
          </p:nvPr>
        </p:nvSpPr>
        <p:spPr>
          <a:xfrm>
            <a:off x="0" y="0"/>
            <a:ext cx="10515600" cy="423151"/>
          </a:xfrm>
        </p:spPr>
        <p:txBody>
          <a:bodyPr>
            <a:normAutofit fontScale="90000"/>
          </a:bodyPr>
          <a:lstStyle/>
          <a:p>
            <a:r>
              <a:rPr lang="en-US" sz="3200" b="1" dirty="0">
                <a:solidFill>
                  <a:srgbClr val="00B0F0"/>
                </a:solidFill>
                <a:latin typeface="+mn-lt"/>
              </a:rPr>
              <a:t>Origins of AI</a:t>
            </a:r>
          </a:p>
        </p:txBody>
      </p:sp>
      <p:sp>
        <p:nvSpPr>
          <p:cNvPr id="3" name="Content Placeholder 2">
            <a:extLst>
              <a:ext uri="{FF2B5EF4-FFF2-40B4-BE49-F238E27FC236}">
                <a16:creationId xmlns:a16="http://schemas.microsoft.com/office/drawing/2014/main" id="{2D9BB89E-03A7-4027-9920-ADBE02BF31B1}"/>
              </a:ext>
            </a:extLst>
          </p:cNvPr>
          <p:cNvSpPr>
            <a:spLocks noGrp="1"/>
          </p:cNvSpPr>
          <p:nvPr>
            <p:ph idx="1"/>
          </p:nvPr>
        </p:nvSpPr>
        <p:spPr>
          <a:xfrm>
            <a:off x="512378" y="606424"/>
            <a:ext cx="11301249" cy="5794375"/>
          </a:xfrm>
        </p:spPr>
        <p:txBody>
          <a:bodyPr>
            <a:normAutofit/>
          </a:bodyPr>
          <a:lstStyle/>
          <a:p>
            <a:pPr marL="0" indent="0">
              <a:buNone/>
            </a:pPr>
            <a:r>
              <a:rPr lang="en-US" dirty="0"/>
              <a:t>Contrary to popular belief the field of artificial intelligence is not new. The origins of artificial intelligence date all the way to the 40s.</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9" name="Slide Number Placeholder 8">
            <a:extLst>
              <a:ext uri="{FF2B5EF4-FFF2-40B4-BE49-F238E27FC236}">
                <a16:creationId xmlns:a16="http://schemas.microsoft.com/office/drawing/2014/main" id="{F18DD1BE-678A-2A7C-7555-3B265A88BEA0}"/>
              </a:ext>
            </a:extLst>
          </p:cNvPr>
          <p:cNvSpPr>
            <a:spLocks noGrp="1"/>
          </p:cNvSpPr>
          <p:nvPr>
            <p:ph type="sldNum" sz="quarter" idx="12"/>
          </p:nvPr>
        </p:nvSpPr>
        <p:spPr/>
        <p:txBody>
          <a:bodyPr/>
          <a:lstStyle/>
          <a:p>
            <a:fld id="{270120A2-F708-4D21-AF84-DA39ED789A47}" type="slidenum">
              <a:rPr lang="en-US" smtClean="0"/>
              <a:t>3</a:t>
            </a:fld>
            <a:endParaRPr lang="en-US"/>
          </a:p>
        </p:txBody>
      </p:sp>
      <p:graphicFrame>
        <p:nvGraphicFramePr>
          <p:cNvPr id="4" name="Table 3">
            <a:extLst>
              <a:ext uri="{FF2B5EF4-FFF2-40B4-BE49-F238E27FC236}">
                <a16:creationId xmlns:a16="http://schemas.microsoft.com/office/drawing/2014/main" id="{6B9CD6DD-2915-ED38-DB5C-8EB3131BEA23}"/>
              </a:ext>
            </a:extLst>
          </p:cNvPr>
          <p:cNvGraphicFramePr>
            <a:graphicFrameLocks noGrp="1"/>
          </p:cNvGraphicFramePr>
          <p:nvPr>
            <p:extLst>
              <p:ext uri="{D42A27DB-BD31-4B8C-83A1-F6EECF244321}">
                <p14:modId xmlns:p14="http://schemas.microsoft.com/office/powerpoint/2010/main" val="912835753"/>
              </p:ext>
            </p:extLst>
          </p:nvPr>
        </p:nvGraphicFramePr>
        <p:xfrm>
          <a:off x="173421" y="1700204"/>
          <a:ext cx="11640207" cy="4335470"/>
        </p:xfrm>
        <a:graphic>
          <a:graphicData uri="http://schemas.openxmlformats.org/drawingml/2006/table">
            <a:tbl>
              <a:tblPr firstRow="1" bandRow="1">
                <a:tableStyleId>{5C22544A-7EE6-4342-B048-85BDC9FD1C3A}</a:tableStyleId>
              </a:tblPr>
              <a:tblGrid>
                <a:gridCol w="3880069">
                  <a:extLst>
                    <a:ext uri="{9D8B030D-6E8A-4147-A177-3AD203B41FA5}">
                      <a16:colId xmlns:a16="http://schemas.microsoft.com/office/drawing/2014/main" val="3857565277"/>
                    </a:ext>
                  </a:extLst>
                </a:gridCol>
                <a:gridCol w="3880069">
                  <a:extLst>
                    <a:ext uri="{9D8B030D-6E8A-4147-A177-3AD203B41FA5}">
                      <a16:colId xmlns:a16="http://schemas.microsoft.com/office/drawing/2014/main" val="1334480818"/>
                    </a:ext>
                  </a:extLst>
                </a:gridCol>
                <a:gridCol w="3880069">
                  <a:extLst>
                    <a:ext uri="{9D8B030D-6E8A-4147-A177-3AD203B41FA5}">
                      <a16:colId xmlns:a16="http://schemas.microsoft.com/office/drawing/2014/main" val="1886091979"/>
                    </a:ext>
                  </a:extLst>
                </a:gridCol>
              </a:tblGrid>
              <a:tr h="432371">
                <a:tc>
                  <a:txBody>
                    <a:bodyPr/>
                    <a:lstStyle/>
                    <a:p>
                      <a:r>
                        <a:rPr lang="en-US" dirty="0"/>
                        <a:t>Year</a:t>
                      </a:r>
                    </a:p>
                  </a:txBody>
                  <a:tcPr/>
                </a:tc>
                <a:tc>
                  <a:txBody>
                    <a:bodyPr/>
                    <a:lstStyle/>
                    <a:p>
                      <a:r>
                        <a:rPr lang="en-US" dirty="0"/>
                        <a:t>Core Idea </a:t>
                      </a:r>
                    </a:p>
                  </a:txBody>
                  <a:tcPr/>
                </a:tc>
                <a:tc>
                  <a:txBody>
                    <a:bodyPr/>
                    <a:lstStyle/>
                    <a:p>
                      <a:r>
                        <a:rPr lang="en-US" dirty="0"/>
                        <a:t>Notable Names</a:t>
                      </a:r>
                    </a:p>
                  </a:txBody>
                  <a:tcPr/>
                </a:tc>
                <a:extLst>
                  <a:ext uri="{0D108BD9-81ED-4DB2-BD59-A6C34878D82A}">
                    <a16:rowId xmlns:a16="http://schemas.microsoft.com/office/drawing/2014/main" val="3225408059"/>
                  </a:ext>
                </a:extLst>
              </a:tr>
              <a:tr h="1063462">
                <a:tc>
                  <a:txBody>
                    <a:bodyPr/>
                    <a:lstStyle/>
                    <a:p>
                      <a:r>
                        <a:rPr lang="en-US" dirty="0"/>
                        <a:t>1956</a:t>
                      </a:r>
                    </a:p>
                  </a:txBody>
                  <a:tcPr/>
                </a:tc>
                <a:tc>
                  <a:txBody>
                    <a:bodyPr/>
                    <a:lstStyle/>
                    <a:p>
                      <a:r>
                        <a:rPr lang="en-US" dirty="0" err="1"/>
                        <a:t>Darmouth</a:t>
                      </a:r>
                      <a:r>
                        <a:rPr lang="en-US" dirty="0"/>
                        <a:t> Workshop – formally coined the term Artificial Intelligence.</a:t>
                      </a:r>
                    </a:p>
                  </a:txBody>
                  <a:tcPr/>
                </a:tc>
                <a:tc>
                  <a:txBody>
                    <a:bodyPr/>
                    <a:lstStyle/>
                    <a:p>
                      <a:r>
                        <a:rPr lang="en-US" b="1" dirty="0"/>
                        <a:t>John McCarthy</a:t>
                      </a:r>
                      <a:r>
                        <a:rPr lang="en-US" dirty="0"/>
                        <a:t>, Marvin Minsky, Claude Shannon, Allen Newell &amp; Herbert Simon</a:t>
                      </a:r>
                    </a:p>
                  </a:txBody>
                  <a:tcPr/>
                </a:tc>
                <a:extLst>
                  <a:ext uri="{0D108BD9-81ED-4DB2-BD59-A6C34878D82A}">
                    <a16:rowId xmlns:a16="http://schemas.microsoft.com/office/drawing/2014/main" val="3651629781"/>
                  </a:ext>
                </a:extLst>
              </a:tr>
              <a:tr h="1597343">
                <a:tc>
                  <a:txBody>
                    <a:bodyPr/>
                    <a:lstStyle/>
                    <a:p>
                      <a:r>
                        <a:rPr lang="en-US" dirty="0"/>
                        <a:t>2012</a:t>
                      </a:r>
                    </a:p>
                  </a:txBody>
                  <a:tcPr/>
                </a:tc>
                <a:tc>
                  <a:txBody>
                    <a:bodyPr/>
                    <a:lstStyle/>
                    <a:p>
                      <a:r>
                        <a:rPr lang="en-US" dirty="0" err="1"/>
                        <a:t>AlexNet</a:t>
                      </a:r>
                      <a:r>
                        <a:rPr lang="en-US" dirty="0"/>
                        <a:t> wins ImageNet, sparking the deep learning revolution, proving that neural networks + massive data + GPU outperformed every existing method.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Alex </a:t>
                      </a:r>
                      <a:r>
                        <a:rPr lang="en-US" dirty="0" err="1"/>
                        <a:t>Krizhevsky</a:t>
                      </a:r>
                      <a:r>
                        <a:rPr lang="en-US" dirty="0"/>
                        <a:t>, Ilya </a:t>
                      </a:r>
                      <a:r>
                        <a:rPr lang="en-US" dirty="0" err="1"/>
                        <a:t>Sutskever</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Geoffrey Hinton (Grandfather of AI)</a:t>
                      </a:r>
                    </a:p>
                    <a:p>
                      <a:endParaRPr lang="en-US" dirty="0"/>
                    </a:p>
                  </a:txBody>
                  <a:tcPr/>
                </a:tc>
                <a:extLst>
                  <a:ext uri="{0D108BD9-81ED-4DB2-BD59-A6C34878D82A}">
                    <a16:rowId xmlns:a16="http://schemas.microsoft.com/office/drawing/2014/main" val="3410421408"/>
                  </a:ext>
                </a:extLst>
              </a:tr>
              <a:tr h="1242294">
                <a:tc>
                  <a:txBody>
                    <a:bodyPr/>
                    <a:lstStyle/>
                    <a:p>
                      <a:r>
                        <a:rPr lang="en-US" dirty="0"/>
                        <a:t>2017</a:t>
                      </a:r>
                    </a:p>
                  </a:txBody>
                  <a:tcPr/>
                </a:tc>
                <a:tc>
                  <a:txBody>
                    <a:bodyPr/>
                    <a:lstStyle/>
                    <a:p>
                      <a:r>
                        <a:rPr lang="en-US" dirty="0"/>
                        <a:t>Transformer architecture is developed. This is the backbone of modern large language models.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Ashish Vaswani, Niki Parmar, et al.</a:t>
                      </a:r>
                    </a:p>
                  </a:txBody>
                  <a:tcPr/>
                </a:tc>
                <a:extLst>
                  <a:ext uri="{0D108BD9-81ED-4DB2-BD59-A6C34878D82A}">
                    <a16:rowId xmlns:a16="http://schemas.microsoft.com/office/drawing/2014/main" val="3351487631"/>
                  </a:ext>
                </a:extLst>
              </a:tr>
            </a:tbl>
          </a:graphicData>
        </a:graphic>
      </p:graphicFrame>
    </p:spTree>
    <p:extLst>
      <p:ext uri="{BB962C8B-B14F-4D97-AF65-F5344CB8AC3E}">
        <p14:creationId xmlns:p14="http://schemas.microsoft.com/office/powerpoint/2010/main" val="181260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C89A5-CC52-592F-5F90-224F61888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521692-858F-5D77-69B8-6FAA1E9D1740}"/>
              </a:ext>
            </a:extLst>
          </p:cNvPr>
          <p:cNvSpPr>
            <a:spLocks noGrp="1"/>
          </p:cNvSpPr>
          <p:nvPr>
            <p:ph type="title"/>
          </p:nvPr>
        </p:nvSpPr>
        <p:spPr>
          <a:xfrm>
            <a:off x="838199" y="2435479"/>
            <a:ext cx="10515600" cy="423151"/>
          </a:xfrm>
        </p:spPr>
        <p:txBody>
          <a:bodyPr>
            <a:noAutofit/>
          </a:bodyPr>
          <a:lstStyle/>
          <a:p>
            <a:pPr algn="ctr"/>
            <a:r>
              <a:rPr lang="en-US" sz="6600" b="1" dirty="0">
                <a:solidFill>
                  <a:srgbClr val="00B0F0"/>
                </a:solidFill>
                <a:latin typeface="+mn-lt"/>
              </a:rPr>
              <a:t>Thank you for attending!</a:t>
            </a:r>
          </a:p>
        </p:txBody>
      </p:sp>
      <p:sp>
        <p:nvSpPr>
          <p:cNvPr id="8" name="Shape 71">
            <a:extLst>
              <a:ext uri="{FF2B5EF4-FFF2-40B4-BE49-F238E27FC236}">
                <a16:creationId xmlns:a16="http://schemas.microsoft.com/office/drawing/2014/main" id="{21D1A51F-4C38-17AB-EE25-892C4A9FEAC6}"/>
              </a:ext>
            </a:extLst>
          </p:cNvPr>
          <p:cNvSpPr txBox="1">
            <a:spLocks/>
          </p:cNvSpPr>
          <p:nvPr/>
        </p:nvSpPr>
        <p:spPr>
          <a:xfrm>
            <a:off x="1981486" y="3651642"/>
            <a:ext cx="8229023" cy="1640378"/>
          </a:xfrm>
          <a:prstGeom prst="rect">
            <a:avLst/>
          </a:prstGeom>
          <a:noFill/>
          <a:ln>
            <a:noFill/>
          </a:ln>
        </p:spPr>
        <p:txBody>
          <a:bodyPr vert="horz"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311079" algn="ctr">
              <a:buSzPct val="25000"/>
              <a:buFont typeface="Arial" panose="020B0604020202020204" pitchFamily="34" charset="0"/>
              <a:buNone/>
            </a:pPr>
            <a:r>
              <a:rPr lang="en-US" sz="3200" dirty="0"/>
              <a:t>Alejandro Rodriguez</a:t>
            </a:r>
          </a:p>
          <a:p>
            <a:pPr indent="-311079" algn="ctr">
              <a:buSzPct val="25000"/>
              <a:buFont typeface="Arial" panose="020B0604020202020204" pitchFamily="34" charset="0"/>
              <a:buNone/>
            </a:pPr>
            <a:r>
              <a:rPr lang="en-US" sz="3200" dirty="0">
                <a:solidFill>
                  <a:schemeClr val="bg1">
                    <a:lumMod val="50000"/>
                  </a:schemeClr>
                </a:solidFill>
              </a:rPr>
              <a:t>Department of Finance</a:t>
            </a:r>
          </a:p>
          <a:p>
            <a:pPr indent="-311079" algn="ctr">
              <a:buSzPct val="25000"/>
              <a:buFont typeface="Arial" panose="020B0604020202020204" pitchFamily="34" charset="0"/>
              <a:buNone/>
            </a:pPr>
            <a:r>
              <a:rPr lang="en-US" sz="3200" dirty="0">
                <a:solidFill>
                  <a:schemeClr val="bg1">
                    <a:lumMod val="50000"/>
                  </a:schemeClr>
                </a:solidFill>
              </a:rPr>
              <a:t>University of Central Florida</a:t>
            </a:r>
          </a:p>
        </p:txBody>
      </p:sp>
      <p:sp>
        <p:nvSpPr>
          <p:cNvPr id="9" name="TextBox 8">
            <a:extLst>
              <a:ext uri="{FF2B5EF4-FFF2-40B4-BE49-F238E27FC236}">
                <a16:creationId xmlns:a16="http://schemas.microsoft.com/office/drawing/2014/main" id="{F085B351-D06C-181D-9893-4DCD19E026AD}"/>
              </a:ext>
            </a:extLst>
          </p:cNvPr>
          <p:cNvSpPr txBox="1"/>
          <p:nvPr/>
        </p:nvSpPr>
        <p:spPr>
          <a:xfrm>
            <a:off x="3047998" y="5748292"/>
            <a:ext cx="6096000" cy="461665"/>
          </a:xfrm>
          <a:prstGeom prst="rect">
            <a:avLst/>
          </a:prstGeom>
          <a:noFill/>
        </p:spPr>
        <p:txBody>
          <a:bodyPr wrap="square">
            <a:spAutoFit/>
          </a:bodyPr>
          <a:lstStyle/>
          <a:p>
            <a:pPr algn="ctr"/>
            <a:r>
              <a:rPr lang="en-CA" sz="2400" dirty="0">
                <a:solidFill>
                  <a:schemeClr val="bg1">
                    <a:lumMod val="50000"/>
                  </a:schemeClr>
                </a:solidFill>
              </a:rPr>
              <a:t>https://</a:t>
            </a:r>
            <a:r>
              <a:rPr lang="en-CA" sz="2400" dirty="0" err="1">
                <a:solidFill>
                  <a:schemeClr val="bg1">
                    <a:lumMod val="50000"/>
                  </a:schemeClr>
                </a:solidFill>
              </a:rPr>
              <a:t>github.com</a:t>
            </a:r>
            <a:r>
              <a:rPr lang="en-CA" sz="2400" dirty="0">
                <a:solidFill>
                  <a:schemeClr val="bg1">
                    <a:lumMod val="50000"/>
                  </a:schemeClr>
                </a:solidFill>
              </a:rPr>
              <a:t>/arodriguezb52</a:t>
            </a:r>
          </a:p>
        </p:txBody>
      </p:sp>
      <p:sp>
        <p:nvSpPr>
          <p:cNvPr id="12" name="Slide Number Placeholder 11">
            <a:extLst>
              <a:ext uri="{FF2B5EF4-FFF2-40B4-BE49-F238E27FC236}">
                <a16:creationId xmlns:a16="http://schemas.microsoft.com/office/drawing/2014/main" id="{6821D6B3-78C3-14DC-4141-740E8FA3F05E}"/>
              </a:ext>
            </a:extLst>
          </p:cNvPr>
          <p:cNvSpPr>
            <a:spLocks noGrp="1"/>
          </p:cNvSpPr>
          <p:nvPr>
            <p:ph type="sldNum" sz="quarter" idx="12"/>
          </p:nvPr>
        </p:nvSpPr>
        <p:spPr/>
        <p:txBody>
          <a:bodyPr/>
          <a:lstStyle/>
          <a:p>
            <a:fld id="{270120A2-F708-4D21-AF84-DA39ED789A47}" type="slidenum">
              <a:rPr lang="en-US" smtClean="0"/>
              <a:t>30</a:t>
            </a:fld>
            <a:endParaRPr lang="en-US" dirty="0"/>
          </a:p>
        </p:txBody>
      </p:sp>
    </p:spTree>
    <p:extLst>
      <p:ext uri="{BB962C8B-B14F-4D97-AF65-F5344CB8AC3E}">
        <p14:creationId xmlns:p14="http://schemas.microsoft.com/office/powerpoint/2010/main" val="3595961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DC3DF-ADF4-FA00-480B-A86E385178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4524FD-30F4-FD0C-D56C-23725673545C}"/>
              </a:ext>
            </a:extLst>
          </p:cNvPr>
          <p:cNvSpPr>
            <a:spLocks noGrp="1"/>
          </p:cNvSpPr>
          <p:nvPr>
            <p:ph type="title"/>
          </p:nvPr>
        </p:nvSpPr>
        <p:spPr>
          <a:xfrm>
            <a:off x="0" y="0"/>
            <a:ext cx="10515600" cy="423151"/>
          </a:xfrm>
        </p:spPr>
        <p:txBody>
          <a:bodyPr>
            <a:normAutofit fontScale="90000"/>
          </a:bodyPr>
          <a:lstStyle/>
          <a:p>
            <a:r>
              <a:rPr lang="en-US" sz="3200" b="1" dirty="0">
                <a:solidFill>
                  <a:srgbClr val="00B0F0"/>
                </a:solidFill>
                <a:latin typeface="+mn-lt"/>
              </a:rPr>
              <a:t>AI in 2025</a:t>
            </a:r>
          </a:p>
        </p:txBody>
      </p:sp>
      <p:sp>
        <p:nvSpPr>
          <p:cNvPr id="9" name="Slide Number Placeholder 8">
            <a:extLst>
              <a:ext uri="{FF2B5EF4-FFF2-40B4-BE49-F238E27FC236}">
                <a16:creationId xmlns:a16="http://schemas.microsoft.com/office/drawing/2014/main" id="{00915D80-2296-6AEE-B1DA-B9A14171ECED}"/>
              </a:ext>
            </a:extLst>
          </p:cNvPr>
          <p:cNvSpPr>
            <a:spLocks noGrp="1"/>
          </p:cNvSpPr>
          <p:nvPr>
            <p:ph type="sldNum" sz="quarter" idx="12"/>
          </p:nvPr>
        </p:nvSpPr>
        <p:spPr/>
        <p:txBody>
          <a:bodyPr/>
          <a:lstStyle/>
          <a:p>
            <a:fld id="{270120A2-F708-4D21-AF84-DA39ED789A47}" type="slidenum">
              <a:rPr lang="en-US" smtClean="0"/>
              <a:t>4</a:t>
            </a:fld>
            <a:endParaRPr lang="en-US"/>
          </a:p>
        </p:txBody>
      </p:sp>
      <p:pic>
        <p:nvPicPr>
          <p:cNvPr id="4" name="Picture 3">
            <a:extLst>
              <a:ext uri="{FF2B5EF4-FFF2-40B4-BE49-F238E27FC236}">
                <a16:creationId xmlns:a16="http://schemas.microsoft.com/office/drawing/2014/main" id="{09BE89E5-C7F2-C79F-A9C8-824238437EDD}"/>
              </a:ext>
            </a:extLst>
          </p:cNvPr>
          <p:cNvPicPr>
            <a:picLocks noChangeAspect="1"/>
          </p:cNvPicPr>
          <p:nvPr/>
        </p:nvPicPr>
        <p:blipFill>
          <a:blip r:embed="rId3"/>
          <a:stretch>
            <a:fillRect/>
          </a:stretch>
        </p:blipFill>
        <p:spPr>
          <a:xfrm>
            <a:off x="209207" y="630621"/>
            <a:ext cx="11363355" cy="4367048"/>
          </a:xfrm>
          <a:prstGeom prst="rect">
            <a:avLst/>
          </a:prstGeom>
        </p:spPr>
      </p:pic>
      <p:pic>
        <p:nvPicPr>
          <p:cNvPr id="5" name="Picture 4">
            <a:extLst>
              <a:ext uri="{FF2B5EF4-FFF2-40B4-BE49-F238E27FC236}">
                <a16:creationId xmlns:a16="http://schemas.microsoft.com/office/drawing/2014/main" id="{E1644E45-5933-514B-5C00-6E91C1A897F9}"/>
              </a:ext>
            </a:extLst>
          </p:cNvPr>
          <p:cNvPicPr>
            <a:picLocks noChangeAspect="1"/>
          </p:cNvPicPr>
          <p:nvPr/>
        </p:nvPicPr>
        <p:blipFill>
          <a:blip r:embed="rId4"/>
          <a:stretch>
            <a:fillRect/>
          </a:stretch>
        </p:blipFill>
        <p:spPr>
          <a:xfrm>
            <a:off x="2365464" y="1083152"/>
            <a:ext cx="9617329" cy="4691696"/>
          </a:xfrm>
          <a:prstGeom prst="rect">
            <a:avLst/>
          </a:prstGeom>
        </p:spPr>
      </p:pic>
      <p:pic>
        <p:nvPicPr>
          <p:cNvPr id="6" name="Picture 5">
            <a:extLst>
              <a:ext uri="{FF2B5EF4-FFF2-40B4-BE49-F238E27FC236}">
                <a16:creationId xmlns:a16="http://schemas.microsoft.com/office/drawing/2014/main" id="{B6B76482-BF84-DBC7-26A1-AEA593C584C6}"/>
              </a:ext>
            </a:extLst>
          </p:cNvPr>
          <p:cNvPicPr>
            <a:picLocks noChangeAspect="1"/>
          </p:cNvPicPr>
          <p:nvPr/>
        </p:nvPicPr>
        <p:blipFill>
          <a:blip r:embed="rId5"/>
          <a:stretch>
            <a:fillRect/>
          </a:stretch>
        </p:blipFill>
        <p:spPr>
          <a:xfrm>
            <a:off x="335657" y="3429000"/>
            <a:ext cx="10540561" cy="2798379"/>
          </a:xfrm>
          <a:prstGeom prst="rect">
            <a:avLst/>
          </a:prstGeom>
        </p:spPr>
      </p:pic>
      <p:pic>
        <p:nvPicPr>
          <p:cNvPr id="7" name="Picture 6">
            <a:extLst>
              <a:ext uri="{FF2B5EF4-FFF2-40B4-BE49-F238E27FC236}">
                <a16:creationId xmlns:a16="http://schemas.microsoft.com/office/drawing/2014/main" id="{D7452421-F4E1-F8F5-3EBC-A383F14021C1}"/>
              </a:ext>
            </a:extLst>
          </p:cNvPr>
          <p:cNvPicPr>
            <a:picLocks noChangeAspect="1"/>
          </p:cNvPicPr>
          <p:nvPr/>
        </p:nvPicPr>
        <p:blipFill>
          <a:blip r:embed="rId6"/>
          <a:stretch>
            <a:fillRect/>
          </a:stretch>
        </p:blipFill>
        <p:spPr>
          <a:xfrm>
            <a:off x="0" y="1869595"/>
            <a:ext cx="12236999" cy="1559405"/>
          </a:xfrm>
          <a:prstGeom prst="rect">
            <a:avLst/>
          </a:prstGeom>
        </p:spPr>
      </p:pic>
    </p:spTree>
    <p:extLst>
      <p:ext uri="{BB962C8B-B14F-4D97-AF65-F5344CB8AC3E}">
        <p14:creationId xmlns:p14="http://schemas.microsoft.com/office/powerpoint/2010/main" val="413518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9D0F9-F6B8-8445-88BA-5661ADE286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04493A-D570-8D16-209F-0CEE94F60BC2}"/>
              </a:ext>
            </a:extLst>
          </p:cNvPr>
          <p:cNvSpPr>
            <a:spLocks noGrp="1"/>
          </p:cNvSpPr>
          <p:nvPr>
            <p:ph type="title"/>
          </p:nvPr>
        </p:nvSpPr>
        <p:spPr>
          <a:xfrm>
            <a:off x="0" y="0"/>
            <a:ext cx="10515600" cy="423151"/>
          </a:xfrm>
        </p:spPr>
        <p:txBody>
          <a:bodyPr>
            <a:normAutofit fontScale="90000"/>
          </a:bodyPr>
          <a:lstStyle/>
          <a:p>
            <a:r>
              <a:rPr lang="en-US" sz="3200" b="1" dirty="0">
                <a:solidFill>
                  <a:srgbClr val="00B0F0"/>
                </a:solidFill>
                <a:latin typeface="+mn-lt"/>
              </a:rPr>
              <a:t>What is Agentic AI?</a:t>
            </a:r>
          </a:p>
        </p:txBody>
      </p:sp>
      <p:sp>
        <p:nvSpPr>
          <p:cNvPr id="3" name="Content Placeholder 2">
            <a:extLst>
              <a:ext uri="{FF2B5EF4-FFF2-40B4-BE49-F238E27FC236}">
                <a16:creationId xmlns:a16="http://schemas.microsoft.com/office/drawing/2014/main" id="{4BF695D2-FF1D-DFE0-73E6-BCC104158107}"/>
              </a:ext>
            </a:extLst>
          </p:cNvPr>
          <p:cNvSpPr>
            <a:spLocks noGrp="1"/>
          </p:cNvSpPr>
          <p:nvPr>
            <p:ph idx="1"/>
          </p:nvPr>
        </p:nvSpPr>
        <p:spPr>
          <a:xfrm>
            <a:off x="512378" y="606424"/>
            <a:ext cx="11301249" cy="5794375"/>
          </a:xfrm>
        </p:spPr>
        <p:txBody>
          <a:bodyPr>
            <a:normAutofit/>
          </a:bodyPr>
          <a:lstStyle/>
          <a:p>
            <a:pPr marL="0" indent="0">
              <a:buNone/>
            </a:pPr>
            <a:r>
              <a:rPr lang="en-US" dirty="0"/>
              <a:t>Agentic AI is a way of using large-language models so they can do more than give a single answer.</a:t>
            </a:r>
          </a:p>
          <a:p>
            <a:pPr marL="0" indent="0">
              <a:buNone/>
            </a:pPr>
            <a:r>
              <a:rPr lang="en-US" dirty="0"/>
              <a:t>They can figure out a plan, choose actions, and carry that plan out—all while you keep them on a leash.</a:t>
            </a:r>
          </a:p>
          <a:p>
            <a:r>
              <a:rPr lang="en-US" dirty="0"/>
              <a:t>Acts on a goal: Give the agent one broad instruction and it breaks the job into smaller steps by itself.</a:t>
            </a:r>
          </a:p>
          <a:p>
            <a:r>
              <a:rPr lang="en-US" dirty="0"/>
              <a:t>Grabs the right “helper apps”: It can call a web search, a database query, a calculator, or any other tool we have given.</a:t>
            </a:r>
          </a:p>
          <a:p>
            <a:r>
              <a:rPr lang="en-US" dirty="0"/>
              <a:t>Learns as it goes: After each step it checks the result, tweaks the plan, and tries again if needed.</a:t>
            </a:r>
          </a:p>
          <a:p>
            <a:r>
              <a:rPr lang="en-US" dirty="0"/>
              <a:t>Stays under control: You can put in checkpoints or safety rules so a human approves anything risky.</a:t>
            </a:r>
          </a:p>
        </p:txBody>
      </p:sp>
      <p:sp>
        <p:nvSpPr>
          <p:cNvPr id="9" name="Slide Number Placeholder 8">
            <a:extLst>
              <a:ext uri="{FF2B5EF4-FFF2-40B4-BE49-F238E27FC236}">
                <a16:creationId xmlns:a16="http://schemas.microsoft.com/office/drawing/2014/main" id="{1FC84DB4-AB01-FE5D-B78A-E3F6FE055FCC}"/>
              </a:ext>
            </a:extLst>
          </p:cNvPr>
          <p:cNvSpPr>
            <a:spLocks noGrp="1"/>
          </p:cNvSpPr>
          <p:nvPr>
            <p:ph type="sldNum" sz="quarter" idx="12"/>
          </p:nvPr>
        </p:nvSpPr>
        <p:spPr/>
        <p:txBody>
          <a:bodyPr/>
          <a:lstStyle/>
          <a:p>
            <a:fld id="{270120A2-F708-4D21-AF84-DA39ED789A47}" type="slidenum">
              <a:rPr lang="en-US" smtClean="0"/>
              <a:t>5</a:t>
            </a:fld>
            <a:endParaRPr lang="en-US"/>
          </a:p>
        </p:txBody>
      </p:sp>
    </p:spTree>
    <p:extLst>
      <p:ext uri="{BB962C8B-B14F-4D97-AF65-F5344CB8AC3E}">
        <p14:creationId xmlns:p14="http://schemas.microsoft.com/office/powerpoint/2010/main" val="326538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ECC7B-0314-EB14-2853-2CDF465C8F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02709-5B88-30B5-CBB6-5ACF51E3751A}"/>
              </a:ext>
            </a:extLst>
          </p:cNvPr>
          <p:cNvSpPr>
            <a:spLocks noGrp="1"/>
          </p:cNvSpPr>
          <p:nvPr>
            <p:ph type="title"/>
          </p:nvPr>
        </p:nvSpPr>
        <p:spPr>
          <a:xfrm>
            <a:off x="0" y="0"/>
            <a:ext cx="10515600" cy="423151"/>
          </a:xfrm>
        </p:spPr>
        <p:txBody>
          <a:bodyPr>
            <a:normAutofit fontScale="90000"/>
          </a:bodyPr>
          <a:lstStyle/>
          <a:p>
            <a:r>
              <a:rPr lang="en-US" sz="3200" b="1" dirty="0">
                <a:solidFill>
                  <a:srgbClr val="00B0F0"/>
                </a:solidFill>
                <a:latin typeface="+mn-lt"/>
              </a:rPr>
              <a:t>Agentic AI Toolbox</a:t>
            </a:r>
          </a:p>
        </p:txBody>
      </p:sp>
      <p:sp>
        <p:nvSpPr>
          <p:cNvPr id="3" name="Content Placeholder 2">
            <a:extLst>
              <a:ext uri="{FF2B5EF4-FFF2-40B4-BE49-F238E27FC236}">
                <a16:creationId xmlns:a16="http://schemas.microsoft.com/office/drawing/2014/main" id="{C956F283-2394-80E8-4193-E76CAF6D2470}"/>
              </a:ext>
            </a:extLst>
          </p:cNvPr>
          <p:cNvSpPr>
            <a:spLocks noGrp="1"/>
          </p:cNvSpPr>
          <p:nvPr>
            <p:ph idx="1"/>
          </p:nvPr>
        </p:nvSpPr>
        <p:spPr>
          <a:xfrm>
            <a:off x="512378" y="606424"/>
            <a:ext cx="11301249" cy="5794375"/>
          </a:xfrm>
        </p:spPr>
        <p:txBody>
          <a:bodyPr>
            <a:normAutofit/>
          </a:bodyPr>
          <a:lstStyle/>
          <a:p>
            <a:pPr marL="0" indent="0">
              <a:buNone/>
            </a:pPr>
            <a:r>
              <a:rPr lang="en-US" dirty="0"/>
              <a:t>We as users, get to decide which tools are available for use for our agent. </a:t>
            </a:r>
          </a:p>
          <a:p>
            <a:r>
              <a:rPr lang="en-US" dirty="0"/>
              <a:t>Some of the most commons tools are the following:</a:t>
            </a:r>
          </a:p>
          <a:p>
            <a:pPr lvl="1"/>
            <a:r>
              <a:rPr lang="en-US" sz="2800" dirty="0"/>
              <a:t>Web Search: it enables the agent to look up current facts.</a:t>
            </a:r>
          </a:p>
          <a:p>
            <a:pPr lvl="1"/>
            <a:r>
              <a:rPr lang="en-US" sz="2800" dirty="0" err="1"/>
              <a:t>GraphRAG</a:t>
            </a:r>
            <a:r>
              <a:rPr lang="en-US" sz="2800" dirty="0"/>
              <a:t> query: gives access to a knowledge graph to retrieve information.</a:t>
            </a:r>
          </a:p>
          <a:p>
            <a:pPr lvl="1"/>
            <a:r>
              <a:rPr lang="en-US" sz="2800" dirty="0"/>
              <a:t>Calculator/ code runner: perform mathematical operations or run code snippets.</a:t>
            </a:r>
          </a:p>
          <a:p>
            <a:pPr lvl="1"/>
            <a:r>
              <a:rPr lang="en-US" sz="2800" dirty="0"/>
              <a:t>Email / Slack API: send notifications or ask a human for feedback or permission.</a:t>
            </a:r>
          </a:p>
          <a:p>
            <a:pPr lvl="1"/>
            <a:r>
              <a:rPr lang="en-US" sz="2800" dirty="0"/>
              <a:t>Memory store: it's how our agents keep notes of what its perceiving.</a:t>
            </a:r>
          </a:p>
        </p:txBody>
      </p:sp>
      <p:sp>
        <p:nvSpPr>
          <p:cNvPr id="9" name="Slide Number Placeholder 8">
            <a:extLst>
              <a:ext uri="{FF2B5EF4-FFF2-40B4-BE49-F238E27FC236}">
                <a16:creationId xmlns:a16="http://schemas.microsoft.com/office/drawing/2014/main" id="{FD2106A6-C4FC-8BD7-909F-2E43EEBAC5FC}"/>
              </a:ext>
            </a:extLst>
          </p:cNvPr>
          <p:cNvSpPr>
            <a:spLocks noGrp="1"/>
          </p:cNvSpPr>
          <p:nvPr>
            <p:ph type="sldNum" sz="quarter" idx="12"/>
          </p:nvPr>
        </p:nvSpPr>
        <p:spPr/>
        <p:txBody>
          <a:bodyPr/>
          <a:lstStyle/>
          <a:p>
            <a:fld id="{270120A2-F708-4D21-AF84-DA39ED789A47}" type="slidenum">
              <a:rPr lang="en-US" smtClean="0"/>
              <a:t>6</a:t>
            </a:fld>
            <a:endParaRPr lang="en-US"/>
          </a:p>
        </p:txBody>
      </p:sp>
    </p:spTree>
    <p:extLst>
      <p:ext uri="{BB962C8B-B14F-4D97-AF65-F5344CB8AC3E}">
        <p14:creationId xmlns:p14="http://schemas.microsoft.com/office/powerpoint/2010/main" val="63923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FFCCA-6E24-7759-DD03-72A9106B6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A9FEB5-A372-AAE8-78F4-A95728391169}"/>
              </a:ext>
            </a:extLst>
          </p:cNvPr>
          <p:cNvSpPr>
            <a:spLocks noGrp="1"/>
          </p:cNvSpPr>
          <p:nvPr>
            <p:ph type="title"/>
          </p:nvPr>
        </p:nvSpPr>
        <p:spPr>
          <a:xfrm>
            <a:off x="0" y="0"/>
            <a:ext cx="10515600" cy="423151"/>
          </a:xfrm>
        </p:spPr>
        <p:txBody>
          <a:bodyPr>
            <a:normAutofit fontScale="90000"/>
          </a:bodyPr>
          <a:lstStyle/>
          <a:p>
            <a:r>
              <a:rPr lang="en-US" sz="3200" b="1" dirty="0">
                <a:solidFill>
                  <a:srgbClr val="00B0F0"/>
                </a:solidFill>
                <a:latin typeface="+mn-lt"/>
              </a:rPr>
              <a:t>Agentic AI Uses </a:t>
            </a:r>
          </a:p>
        </p:txBody>
      </p:sp>
      <p:sp>
        <p:nvSpPr>
          <p:cNvPr id="3" name="Content Placeholder 2">
            <a:extLst>
              <a:ext uri="{FF2B5EF4-FFF2-40B4-BE49-F238E27FC236}">
                <a16:creationId xmlns:a16="http://schemas.microsoft.com/office/drawing/2014/main" id="{285CE40A-4335-9DC3-AEB0-80493CB12DD4}"/>
              </a:ext>
            </a:extLst>
          </p:cNvPr>
          <p:cNvSpPr>
            <a:spLocks noGrp="1"/>
          </p:cNvSpPr>
          <p:nvPr>
            <p:ph idx="1"/>
          </p:nvPr>
        </p:nvSpPr>
        <p:spPr>
          <a:xfrm>
            <a:off x="512378" y="606424"/>
            <a:ext cx="11301249" cy="5794375"/>
          </a:xfrm>
        </p:spPr>
        <p:txBody>
          <a:bodyPr>
            <a:normAutofit/>
          </a:bodyPr>
          <a:lstStyle/>
          <a:p>
            <a:pPr marL="0" indent="0">
              <a:buNone/>
            </a:pPr>
            <a:r>
              <a:rPr lang="en-US" dirty="0"/>
              <a:t>So how can we use Agentic AI? How can companies benefit from this?</a:t>
            </a:r>
          </a:p>
          <a:p>
            <a:r>
              <a:rPr lang="en-US" dirty="0"/>
              <a:t>A common pain point that every company is having is the duplication of customers, many companies have multiple customers holding space in their databases. This issue is known as entity resolution.</a:t>
            </a:r>
          </a:p>
          <a:p>
            <a:pPr marL="0" indent="0">
              <a:buNone/>
            </a:pPr>
            <a:r>
              <a:rPr lang="en-US" dirty="0"/>
              <a:t>How are they addressing this right now? Manually</a:t>
            </a:r>
          </a:p>
          <a:p>
            <a:pPr marL="0" indent="0">
              <a:buNone/>
            </a:pPr>
            <a:r>
              <a:rPr lang="en-US" dirty="0"/>
              <a:t>What are some other uses? </a:t>
            </a:r>
          </a:p>
          <a:p>
            <a:r>
              <a:rPr lang="en-US" dirty="0"/>
              <a:t>Customer support (</a:t>
            </a:r>
            <a:r>
              <a:rPr lang="en-US" dirty="0" err="1"/>
              <a:t>ChatBots</a:t>
            </a:r>
            <a:r>
              <a:rPr lang="en-US" dirty="0"/>
              <a:t> for FAQs)</a:t>
            </a:r>
          </a:p>
          <a:p>
            <a:r>
              <a:rPr lang="en-US" dirty="0"/>
              <a:t>Data aggregation</a:t>
            </a:r>
          </a:p>
          <a:p>
            <a:r>
              <a:rPr lang="en-US" dirty="0"/>
              <a:t>Report generation</a:t>
            </a:r>
          </a:p>
          <a:p>
            <a:r>
              <a:rPr lang="en-US" dirty="0"/>
              <a:t>Automatic email responses</a:t>
            </a:r>
          </a:p>
          <a:p>
            <a:pPr marL="0" indent="0">
              <a:buNone/>
            </a:pPr>
            <a:endParaRPr lang="en-US" dirty="0"/>
          </a:p>
        </p:txBody>
      </p:sp>
      <p:sp>
        <p:nvSpPr>
          <p:cNvPr id="9" name="Slide Number Placeholder 8">
            <a:extLst>
              <a:ext uri="{FF2B5EF4-FFF2-40B4-BE49-F238E27FC236}">
                <a16:creationId xmlns:a16="http://schemas.microsoft.com/office/drawing/2014/main" id="{3EC4ADBB-BA83-36BB-D75C-5BA2BD3A704E}"/>
              </a:ext>
            </a:extLst>
          </p:cNvPr>
          <p:cNvSpPr>
            <a:spLocks noGrp="1"/>
          </p:cNvSpPr>
          <p:nvPr>
            <p:ph type="sldNum" sz="quarter" idx="12"/>
          </p:nvPr>
        </p:nvSpPr>
        <p:spPr/>
        <p:txBody>
          <a:bodyPr/>
          <a:lstStyle/>
          <a:p>
            <a:fld id="{270120A2-F708-4D21-AF84-DA39ED789A47}" type="slidenum">
              <a:rPr lang="en-US" smtClean="0"/>
              <a:t>7</a:t>
            </a:fld>
            <a:endParaRPr lang="en-US"/>
          </a:p>
        </p:txBody>
      </p:sp>
    </p:spTree>
    <p:extLst>
      <p:ext uri="{BB962C8B-B14F-4D97-AF65-F5344CB8AC3E}">
        <p14:creationId xmlns:p14="http://schemas.microsoft.com/office/powerpoint/2010/main" val="70958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E6009-ED8C-4327-9CD1-6527B9B8A4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51C5CD-DE35-7739-7D24-42CBDA43C747}"/>
              </a:ext>
            </a:extLst>
          </p:cNvPr>
          <p:cNvSpPr>
            <a:spLocks noGrp="1"/>
          </p:cNvSpPr>
          <p:nvPr>
            <p:ph type="title"/>
          </p:nvPr>
        </p:nvSpPr>
        <p:spPr>
          <a:xfrm>
            <a:off x="0" y="0"/>
            <a:ext cx="10515600" cy="423151"/>
          </a:xfrm>
        </p:spPr>
        <p:txBody>
          <a:bodyPr>
            <a:normAutofit fontScale="90000"/>
          </a:bodyPr>
          <a:lstStyle/>
          <a:p>
            <a:r>
              <a:rPr lang="en-US" sz="3200" b="1" dirty="0" err="1">
                <a:solidFill>
                  <a:srgbClr val="00B0F0"/>
                </a:solidFill>
                <a:latin typeface="+mn-lt"/>
              </a:rPr>
              <a:t>LangChain</a:t>
            </a:r>
            <a:r>
              <a:rPr lang="en-US" sz="3200" b="1" dirty="0">
                <a:solidFill>
                  <a:srgbClr val="00B0F0"/>
                </a:solidFill>
                <a:latin typeface="+mn-lt"/>
              </a:rPr>
              <a:t> </a:t>
            </a:r>
          </a:p>
        </p:txBody>
      </p:sp>
      <p:sp>
        <p:nvSpPr>
          <p:cNvPr id="3" name="Content Placeholder 2">
            <a:extLst>
              <a:ext uri="{FF2B5EF4-FFF2-40B4-BE49-F238E27FC236}">
                <a16:creationId xmlns:a16="http://schemas.microsoft.com/office/drawing/2014/main" id="{EA4F50AF-BD34-F965-A78D-EFA769735F0F}"/>
              </a:ext>
            </a:extLst>
          </p:cNvPr>
          <p:cNvSpPr>
            <a:spLocks noGrp="1"/>
          </p:cNvSpPr>
          <p:nvPr>
            <p:ph idx="1"/>
          </p:nvPr>
        </p:nvSpPr>
        <p:spPr>
          <a:xfrm>
            <a:off x="512378" y="606424"/>
            <a:ext cx="11301249" cy="5794375"/>
          </a:xfrm>
        </p:spPr>
        <p:txBody>
          <a:bodyPr>
            <a:normAutofit/>
          </a:bodyPr>
          <a:lstStyle/>
          <a:p>
            <a:r>
              <a:rPr lang="en-US" dirty="0" err="1"/>
              <a:t>LangChain</a:t>
            </a:r>
            <a:r>
              <a:rPr lang="en-US" dirty="0"/>
              <a:t> is an open-source software framework designed to simplify the development of applications powered by large language models (LLM)</a:t>
            </a:r>
          </a:p>
          <a:p>
            <a:r>
              <a:rPr lang="en-US" dirty="0"/>
              <a:t>At its core, </a:t>
            </a:r>
            <a:r>
              <a:rPr lang="en-US" dirty="0" err="1"/>
              <a:t>LangChain</a:t>
            </a:r>
            <a:r>
              <a:rPr lang="en-US" dirty="0"/>
              <a:t> structures LLM logic into chains- which are ordered sequences of links, where each link performs a discrete action and passes its output to the next step</a:t>
            </a:r>
          </a:p>
          <a:p>
            <a:pPr lvl="1"/>
            <a:r>
              <a:rPr lang="en-US" sz="2800" dirty="0"/>
              <a:t>Formatting an input</a:t>
            </a:r>
          </a:p>
          <a:p>
            <a:pPr lvl="1"/>
            <a:r>
              <a:rPr lang="en-US" sz="2800" dirty="0"/>
              <a:t>Querying an LLM</a:t>
            </a:r>
          </a:p>
          <a:p>
            <a:pPr lvl="1"/>
            <a:r>
              <a:rPr lang="en-US" sz="2800" dirty="0"/>
              <a:t>Retrieving Data</a:t>
            </a:r>
          </a:p>
          <a:p>
            <a:r>
              <a:rPr lang="en-US" dirty="0" err="1"/>
              <a:t>LangChain</a:t>
            </a:r>
            <a:r>
              <a:rPr lang="en-US" dirty="0"/>
              <a:t> represents one of the earliest and most widely accepted frameworks enabling LLM-powered agentic behavior</a:t>
            </a:r>
          </a:p>
          <a:p>
            <a:pPr lvl="1"/>
            <a:endParaRPr lang="en-US" sz="2800" dirty="0"/>
          </a:p>
          <a:p>
            <a:pPr lvl="1"/>
            <a:endParaRPr lang="en-US" sz="2800" dirty="0"/>
          </a:p>
        </p:txBody>
      </p:sp>
      <p:sp>
        <p:nvSpPr>
          <p:cNvPr id="9" name="Slide Number Placeholder 8">
            <a:extLst>
              <a:ext uri="{FF2B5EF4-FFF2-40B4-BE49-F238E27FC236}">
                <a16:creationId xmlns:a16="http://schemas.microsoft.com/office/drawing/2014/main" id="{C17C0FCA-08F9-D503-6ECC-A6D35C74557E}"/>
              </a:ext>
            </a:extLst>
          </p:cNvPr>
          <p:cNvSpPr>
            <a:spLocks noGrp="1"/>
          </p:cNvSpPr>
          <p:nvPr>
            <p:ph type="sldNum" sz="quarter" idx="12"/>
          </p:nvPr>
        </p:nvSpPr>
        <p:spPr/>
        <p:txBody>
          <a:bodyPr/>
          <a:lstStyle/>
          <a:p>
            <a:fld id="{270120A2-F708-4D21-AF84-DA39ED789A47}" type="slidenum">
              <a:rPr lang="en-US" smtClean="0"/>
              <a:t>8</a:t>
            </a:fld>
            <a:endParaRPr lang="en-US"/>
          </a:p>
        </p:txBody>
      </p:sp>
      <p:pic>
        <p:nvPicPr>
          <p:cNvPr id="2050" name="Picture 2" descr="Introduction | 🦜️🔗 LangChain">
            <a:extLst>
              <a:ext uri="{FF2B5EF4-FFF2-40B4-BE49-F238E27FC236}">
                <a16:creationId xmlns:a16="http://schemas.microsoft.com/office/drawing/2014/main" id="{0442C4DF-1FAD-1E3E-94DA-DCC3D73EF1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7716" y="5085797"/>
            <a:ext cx="9470572" cy="149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86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319F8-7156-055E-5A70-3AA4C38520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DC0AC1-5A3D-1CA1-CFEB-A18ABCF1F589}"/>
              </a:ext>
            </a:extLst>
          </p:cNvPr>
          <p:cNvSpPr>
            <a:spLocks noGrp="1"/>
          </p:cNvSpPr>
          <p:nvPr>
            <p:ph type="title"/>
          </p:nvPr>
        </p:nvSpPr>
        <p:spPr>
          <a:xfrm>
            <a:off x="0" y="0"/>
            <a:ext cx="10515600" cy="423151"/>
          </a:xfrm>
        </p:spPr>
        <p:txBody>
          <a:bodyPr>
            <a:normAutofit fontScale="90000"/>
          </a:bodyPr>
          <a:lstStyle/>
          <a:p>
            <a:r>
              <a:rPr lang="en-US" sz="3200" b="1" dirty="0" err="1">
                <a:solidFill>
                  <a:srgbClr val="00B0F0"/>
                </a:solidFill>
                <a:latin typeface="+mn-lt"/>
              </a:rPr>
              <a:t>LangChain</a:t>
            </a:r>
            <a:r>
              <a:rPr lang="en-US" sz="3200" b="1" dirty="0">
                <a:solidFill>
                  <a:srgbClr val="00B0F0"/>
                </a:solidFill>
                <a:latin typeface="+mn-lt"/>
              </a:rPr>
              <a:t> </a:t>
            </a:r>
          </a:p>
        </p:txBody>
      </p:sp>
      <p:sp>
        <p:nvSpPr>
          <p:cNvPr id="9" name="Slide Number Placeholder 8">
            <a:extLst>
              <a:ext uri="{FF2B5EF4-FFF2-40B4-BE49-F238E27FC236}">
                <a16:creationId xmlns:a16="http://schemas.microsoft.com/office/drawing/2014/main" id="{68BA1268-0CA1-1C01-5A74-C15607C4C564}"/>
              </a:ext>
            </a:extLst>
          </p:cNvPr>
          <p:cNvSpPr>
            <a:spLocks noGrp="1"/>
          </p:cNvSpPr>
          <p:nvPr>
            <p:ph type="sldNum" sz="quarter" idx="12"/>
          </p:nvPr>
        </p:nvSpPr>
        <p:spPr/>
        <p:txBody>
          <a:bodyPr/>
          <a:lstStyle/>
          <a:p>
            <a:fld id="{270120A2-F708-4D21-AF84-DA39ED789A47}" type="slidenum">
              <a:rPr lang="en-US" smtClean="0"/>
              <a:t>9</a:t>
            </a:fld>
            <a:endParaRPr lang="en-US"/>
          </a:p>
        </p:txBody>
      </p:sp>
      <p:pic>
        <p:nvPicPr>
          <p:cNvPr id="6" name="Picture 5">
            <a:extLst>
              <a:ext uri="{FF2B5EF4-FFF2-40B4-BE49-F238E27FC236}">
                <a16:creationId xmlns:a16="http://schemas.microsoft.com/office/drawing/2014/main" id="{F68E83CE-A4B7-7064-5EFB-A746B0B1DA2F}"/>
              </a:ext>
            </a:extLst>
          </p:cNvPr>
          <p:cNvPicPr>
            <a:picLocks noChangeAspect="1"/>
          </p:cNvPicPr>
          <p:nvPr/>
        </p:nvPicPr>
        <p:blipFill>
          <a:blip r:embed="rId3"/>
          <a:stretch>
            <a:fillRect/>
          </a:stretch>
        </p:blipFill>
        <p:spPr>
          <a:xfrm>
            <a:off x="0" y="1094735"/>
            <a:ext cx="12192000" cy="4668529"/>
          </a:xfrm>
          <a:prstGeom prst="rect">
            <a:avLst/>
          </a:prstGeom>
        </p:spPr>
      </p:pic>
      <p:sp>
        <p:nvSpPr>
          <p:cNvPr id="3" name="TextBox 2">
            <a:extLst>
              <a:ext uri="{FF2B5EF4-FFF2-40B4-BE49-F238E27FC236}">
                <a16:creationId xmlns:a16="http://schemas.microsoft.com/office/drawing/2014/main" id="{898CB954-C59D-BBD5-6DEF-1A73C7B42775}"/>
              </a:ext>
            </a:extLst>
          </p:cNvPr>
          <p:cNvSpPr txBox="1"/>
          <p:nvPr/>
        </p:nvSpPr>
        <p:spPr>
          <a:xfrm>
            <a:off x="7835463" y="5694680"/>
            <a:ext cx="4193628" cy="923330"/>
          </a:xfrm>
          <a:prstGeom prst="rect">
            <a:avLst/>
          </a:prstGeom>
          <a:noFill/>
        </p:spPr>
        <p:txBody>
          <a:bodyPr wrap="square" rtlCol="0">
            <a:spAutoFit/>
          </a:bodyPr>
          <a:lstStyle/>
          <a:p>
            <a:r>
              <a:rPr lang="en-US" dirty="0"/>
              <a:t>Source: </a:t>
            </a:r>
            <a:r>
              <a:rPr lang="en-US" dirty="0" err="1"/>
              <a:t>Juehin.cn</a:t>
            </a:r>
            <a:r>
              <a:rPr lang="en-US" dirty="0"/>
              <a:t>, Chinese tech-based blog</a:t>
            </a:r>
          </a:p>
          <a:p>
            <a:r>
              <a:rPr lang="en-US" dirty="0">
                <a:hlinkClick r:id="rId4"/>
              </a:rPr>
              <a:t>https://juejin.cn/post/7438912418435072051?utm</a:t>
            </a:r>
            <a:endParaRPr lang="en-US" dirty="0"/>
          </a:p>
        </p:txBody>
      </p:sp>
    </p:spTree>
    <p:extLst>
      <p:ext uri="{BB962C8B-B14F-4D97-AF65-F5344CB8AC3E}">
        <p14:creationId xmlns:p14="http://schemas.microsoft.com/office/powerpoint/2010/main" val="14314709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39924</TotalTime>
  <Words>3777</Words>
  <Application>Microsoft Macintosh PowerPoint</Application>
  <PresentationFormat>Widescreen</PresentationFormat>
  <Paragraphs>336</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Cambria Math</vt:lpstr>
      <vt:lpstr>Times New Roman</vt:lpstr>
      <vt:lpstr>Office Theme</vt:lpstr>
      <vt:lpstr>PowerPoint Presentation</vt:lpstr>
      <vt:lpstr>Outline</vt:lpstr>
      <vt:lpstr>Origins of AI</vt:lpstr>
      <vt:lpstr>AI in 2025</vt:lpstr>
      <vt:lpstr>What is Agentic AI?</vt:lpstr>
      <vt:lpstr>Agentic AI Toolbox</vt:lpstr>
      <vt:lpstr>Agentic AI Uses </vt:lpstr>
      <vt:lpstr>LangChain </vt:lpstr>
      <vt:lpstr>LangChain </vt:lpstr>
      <vt:lpstr>Introduction to LangGraph</vt:lpstr>
      <vt:lpstr>Improvements from LangChain to LangGraph</vt:lpstr>
      <vt:lpstr>From RAG to GraphRAG</vt:lpstr>
      <vt:lpstr>GraphRag</vt:lpstr>
      <vt:lpstr>PowerPoint Presentation</vt:lpstr>
      <vt:lpstr>PowerPoint Presentation</vt:lpstr>
      <vt:lpstr>PowerPoint Presentation</vt:lpstr>
      <vt:lpstr>GraphRag Architecture</vt:lpstr>
      <vt:lpstr>PowerPoint Presentation</vt:lpstr>
      <vt:lpstr>Dataset and Metrics</vt:lpstr>
      <vt:lpstr>Code Explanation: Loading and Preprocessing</vt:lpstr>
      <vt:lpstr>Code Explanation: Connection/Creation of DB and Ingestion</vt:lpstr>
      <vt:lpstr>Code Explanation: Helper Rows and Tokenization</vt:lpstr>
      <vt:lpstr>Code Explanation: Graph Retrieval Function</vt:lpstr>
      <vt:lpstr>Code Explanation: Agent / Manager</vt:lpstr>
      <vt:lpstr>Code Explanation: Batch Evaluation / Precision &amp; Recall</vt:lpstr>
      <vt:lpstr>Code Explanation: Look at Graph </vt:lpstr>
      <vt:lpstr>Code Explanation: Human Feedback</vt:lpstr>
      <vt:lpstr>Code Explanation: Exporting Decisions</vt:lpstr>
      <vt:lpstr>Sources</vt:lpstr>
      <vt:lpstr>Thank you for attending!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Graph Mining:  from Social Networks and Event Logs to Blockchain</dc:title>
  <dc:creator>Akcora, Cuneyt</dc:creator>
  <cp:lastModifiedBy>Alejandro Rodriguez</cp:lastModifiedBy>
  <cp:revision>209</cp:revision>
  <dcterms:created xsi:type="dcterms:W3CDTF">2018-12-05T21:20:03Z</dcterms:created>
  <dcterms:modified xsi:type="dcterms:W3CDTF">2025-08-27T01:49:23Z</dcterms:modified>
</cp:coreProperties>
</file>